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4.xml" ContentType="application/vnd.openxmlformats-officedocument.presentationml.notesSlide+xml"/>
  <Override PartName="/ppt/tags/tag15.xml" ContentType="application/vnd.openxmlformats-officedocument.presentationml.tags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  <p:sldMasterId id="2147483986" r:id="rId2"/>
  </p:sldMasterIdLst>
  <p:notesMasterIdLst>
    <p:notesMasterId r:id="rId85"/>
  </p:notesMasterIdLst>
  <p:handoutMasterIdLst>
    <p:handoutMasterId r:id="rId86"/>
  </p:handoutMasterIdLst>
  <p:sldIdLst>
    <p:sldId id="536" r:id="rId3"/>
    <p:sldId id="366" r:id="rId4"/>
    <p:sldId id="428" r:id="rId5"/>
    <p:sldId id="442" r:id="rId6"/>
    <p:sldId id="349" r:id="rId7"/>
    <p:sldId id="434" r:id="rId8"/>
    <p:sldId id="269" r:id="rId9"/>
    <p:sldId id="540" r:id="rId10"/>
    <p:sldId id="270" r:id="rId11"/>
    <p:sldId id="271" r:id="rId12"/>
    <p:sldId id="273" r:id="rId13"/>
    <p:sldId id="429" r:id="rId14"/>
    <p:sldId id="274" r:id="rId15"/>
    <p:sldId id="430" r:id="rId16"/>
    <p:sldId id="275" r:id="rId17"/>
    <p:sldId id="444" r:id="rId18"/>
    <p:sldId id="419" r:id="rId19"/>
    <p:sldId id="403" r:id="rId20"/>
    <p:sldId id="425" r:id="rId21"/>
    <p:sldId id="431" r:id="rId22"/>
    <p:sldId id="404" r:id="rId23"/>
    <p:sldId id="276" r:id="rId24"/>
    <p:sldId id="432" r:id="rId25"/>
    <p:sldId id="405" r:id="rId26"/>
    <p:sldId id="277" r:id="rId27"/>
    <p:sldId id="433" r:id="rId28"/>
    <p:sldId id="402" r:id="rId29"/>
    <p:sldId id="406" r:id="rId30"/>
    <p:sldId id="426" r:id="rId31"/>
    <p:sldId id="407" r:id="rId32"/>
    <p:sldId id="408" r:id="rId33"/>
    <p:sldId id="409" r:id="rId34"/>
    <p:sldId id="285" r:id="rId35"/>
    <p:sldId id="418" r:id="rId36"/>
    <p:sldId id="435" r:id="rId37"/>
    <p:sldId id="278" r:id="rId38"/>
    <p:sldId id="279" r:id="rId39"/>
    <p:sldId id="280" r:id="rId40"/>
    <p:sldId id="281" r:id="rId41"/>
    <p:sldId id="282" r:id="rId42"/>
    <p:sldId id="412" r:id="rId43"/>
    <p:sldId id="283" r:id="rId44"/>
    <p:sldId id="284" r:id="rId45"/>
    <p:sldId id="287" r:id="rId46"/>
    <p:sldId id="288" r:id="rId47"/>
    <p:sldId id="413" r:id="rId48"/>
    <p:sldId id="415" r:id="rId49"/>
    <p:sldId id="436" r:id="rId50"/>
    <p:sldId id="289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50" r:id="rId65"/>
    <p:sldId id="400" r:id="rId66"/>
    <p:sldId id="537" r:id="rId67"/>
    <p:sldId id="416" r:id="rId68"/>
    <p:sldId id="417" r:id="rId69"/>
    <p:sldId id="538" r:id="rId70"/>
    <p:sldId id="304" r:id="rId71"/>
    <p:sldId id="305" r:id="rId72"/>
    <p:sldId id="306" r:id="rId73"/>
    <p:sldId id="437" r:id="rId74"/>
    <p:sldId id="420" r:id="rId75"/>
    <p:sldId id="439" r:id="rId76"/>
    <p:sldId id="421" r:id="rId77"/>
    <p:sldId id="438" r:id="rId78"/>
    <p:sldId id="441" r:id="rId79"/>
    <p:sldId id="422" r:id="rId80"/>
    <p:sldId id="423" r:id="rId81"/>
    <p:sldId id="424" r:id="rId82"/>
    <p:sldId id="309" r:id="rId83"/>
    <p:sldId id="539" r:id="rId8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F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2" autoAdjust="0"/>
    <p:restoredTop sz="92743" autoAdjust="0"/>
  </p:normalViewPr>
  <p:slideViewPr>
    <p:cSldViewPr>
      <p:cViewPr varScale="1">
        <p:scale>
          <a:sx n="68" d="100"/>
          <a:sy n="68" d="100"/>
        </p:scale>
        <p:origin x="4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37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4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emf"/><Relationship Id="rId1" Type="http://schemas.openxmlformats.org/officeDocument/2006/relationships/image" Target="../media/image4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wmf"/><Relationship Id="rId4" Type="http://schemas.openxmlformats.org/officeDocument/2006/relationships/image" Target="../media/image47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png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png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07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D57DDA-3297-9E49-932E-440C5ADB17FE}" type="datetimeFigureOut">
              <a:rPr lang="es-ES" smtClean="0">
                <a:latin typeface="Arial"/>
              </a:rPr>
              <a:pPr/>
              <a:t>19/10/2021</a:t>
            </a:fld>
            <a:endParaRPr lang="en-US" dirty="0"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EBEBC78-8B13-C144-8255-A0A0203D0B97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925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/>
              </a:defRPr>
            </a:lvl1pPr>
          </a:lstStyle>
          <a:p>
            <a:fld id="{0CECD1E6-2A5A-4CBE-B74B-E103D8F012F1}" type="datetimeFigureOut">
              <a:rPr lang="en-US" smtClean="0"/>
              <a:pPr/>
              <a:t>10/19/2021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/>
              </a:defRPr>
            </a:lvl1pPr>
          </a:lstStyle>
          <a:p>
            <a:fld id="{261E101E-B703-4926-9856-699E0BC26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319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F6E708-4A5A-4367-BC81-C6333B170510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8351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546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335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800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1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1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240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1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1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240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1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1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240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27529E5A-864B-6349-9A87-1CFE6B91119D}" type="slidenum">
              <a:rPr lang="en-GB" sz="1200">
                <a:latin typeface="Arial Narrow" charset="0"/>
              </a:rPr>
              <a:pPr algn="r" eaLnBrk="1" hangingPunct="1"/>
              <a:t>18</a:t>
            </a:fld>
            <a:endParaRPr lang="en-GB" sz="1200">
              <a:latin typeface="Arial Narrow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083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27529E5A-864B-6349-9A87-1CFE6B91119D}" type="slidenum">
              <a:rPr lang="en-GB" sz="1200">
                <a:latin typeface="Arial Narrow" charset="0"/>
              </a:rPr>
              <a:pPr algn="r" eaLnBrk="1" hangingPunct="1"/>
              <a:t>19</a:t>
            </a:fld>
            <a:endParaRPr lang="en-GB" sz="1200">
              <a:latin typeface="Arial Narrow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083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27529E5A-864B-6349-9A87-1CFE6B91119D}" type="slidenum">
              <a:rPr lang="en-GB" sz="1200">
                <a:latin typeface="Arial Narrow" charset="0"/>
              </a:rPr>
              <a:pPr algn="r" eaLnBrk="1" hangingPunct="1"/>
              <a:t>20</a:t>
            </a:fld>
            <a:endParaRPr lang="en-GB" sz="1200">
              <a:latin typeface="Arial Narrow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366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86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19DA76A8-4837-0B45-89DD-5E95F22EF812}" type="slidenum">
              <a:rPr lang="en-GB" sz="1200">
                <a:latin typeface="Arial Narrow" charset="0"/>
              </a:rPr>
              <a:pPr algn="r" eaLnBrk="1" hangingPunct="1"/>
              <a:t>21</a:t>
            </a:fld>
            <a:endParaRPr lang="en-GB" sz="1200">
              <a:latin typeface="Arial Narrow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509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19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5298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  <p:sp>
        <p:nvSpPr>
          <p:cNvPr id="55299" name="3 Marcador de número de diapositiva"/>
          <p:cNvSpPr txBox="1">
            <a:spLocks noGrp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52EBAFD1-818B-2140-ACA4-329093931B94}" type="slidenum">
              <a:rPr lang="en-GB" sz="1200">
                <a:latin typeface="Arial Narrow" charset="0"/>
              </a:rPr>
              <a:pPr algn="r" eaLnBrk="1" hangingPunct="1"/>
              <a:t>23</a:t>
            </a:fld>
            <a:endParaRPr lang="en-GB" sz="12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9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5298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  <p:sp>
        <p:nvSpPr>
          <p:cNvPr id="55299" name="3 Marcador de número de diapositiva"/>
          <p:cNvSpPr txBox="1">
            <a:spLocks noGrp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52EBAFD1-818B-2140-ACA4-329093931B94}" type="slidenum">
              <a:rPr lang="en-GB" sz="1200">
                <a:latin typeface="Arial Narrow" charset="0"/>
              </a:rPr>
              <a:pPr algn="r" eaLnBrk="1" hangingPunct="1"/>
              <a:t>24</a:t>
            </a:fld>
            <a:endParaRPr lang="en-GB" sz="12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81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539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A5EF4DE-3611-44BF-920F-B197A7F5B26A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55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539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A5EF4DE-3611-44BF-920F-B197A7F5B26A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985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539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A5EF4DE-3611-44BF-920F-B197A7F5B26A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079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AFE3B25B-1D38-3C4B-8B45-AF7A6C3A6896}" type="slidenum">
              <a:rPr lang="en-GB" sz="1200">
                <a:latin typeface="Arial Narrow" charset="0"/>
              </a:rPr>
              <a:pPr algn="r" eaLnBrk="1" hangingPunct="1"/>
              <a:t>28</a:t>
            </a:fld>
            <a:endParaRPr lang="en-GB" sz="1200">
              <a:latin typeface="Arial Narrow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715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AFE3B25B-1D38-3C4B-8B45-AF7A6C3A6896}" type="slidenum">
              <a:rPr lang="en-GB" sz="1200">
                <a:latin typeface="Arial Narrow" charset="0"/>
              </a:rPr>
              <a:pPr algn="r" eaLnBrk="1" hangingPunct="1"/>
              <a:t>29</a:t>
            </a:fld>
            <a:endParaRPr lang="en-GB" sz="1200">
              <a:latin typeface="Arial Narrow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715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0455E64C-41D3-614A-90E8-5EF1701A0C90}" type="slidenum">
              <a:rPr lang="en-GB" sz="1200">
                <a:latin typeface="Arial Narrow" charset="0"/>
              </a:rPr>
              <a:pPr algn="r" eaLnBrk="1" hangingPunct="1"/>
              <a:t>30</a:t>
            </a:fld>
            <a:endParaRPr lang="en-GB" sz="1200">
              <a:latin typeface="Arial Narrow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73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E0ADFA-DA70-4C10-8F63-CF2AF1E80AA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821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1442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  <p:sp>
        <p:nvSpPr>
          <p:cNvPr id="61443" name="3 Marcador de número de diapositiva"/>
          <p:cNvSpPr txBox="1">
            <a:spLocks noGrp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A4D98AD0-F053-E546-B021-BB386CC4CDAE}" type="slidenum">
              <a:rPr lang="en-GB" sz="1200">
                <a:latin typeface="Arial Narrow" charset="0"/>
              </a:rPr>
              <a:pPr algn="r" eaLnBrk="1" hangingPunct="1"/>
              <a:t>31</a:t>
            </a:fld>
            <a:endParaRPr lang="en-GB" sz="12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20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73E17237-EE1B-5E44-8C04-1D41CCCAA81F}" type="slidenum">
              <a:rPr lang="en-GB" sz="1200">
                <a:latin typeface="Arial Narrow" charset="0"/>
              </a:rPr>
              <a:pPr algn="r" eaLnBrk="1" hangingPunct="1"/>
              <a:t>32</a:t>
            </a:fld>
            <a:endParaRPr lang="en-GB" sz="1200">
              <a:latin typeface="Arial Narrow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896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928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8066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  <p:sp>
        <p:nvSpPr>
          <p:cNvPr id="88067" name="3 Marcador de número de diapositiva"/>
          <p:cNvSpPr txBox="1">
            <a:spLocks noGrp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865908D1-149F-244C-9F20-5AD33FB34D52}" type="slidenum">
              <a:rPr lang="en-US" sz="1200">
                <a:latin typeface="Arial Narrow" charset="0"/>
              </a:rPr>
              <a:pPr algn="r" eaLnBrk="1" hangingPunct="1"/>
              <a:t>34</a:t>
            </a:fld>
            <a:endParaRPr lang="en-US" sz="12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894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54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08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742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881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29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2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E0ADFA-DA70-4C10-8F63-CF2AF1E80AA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821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259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BD45110-882B-47CF-832E-5B0F0F228325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38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64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49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4930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  <p:sp>
        <p:nvSpPr>
          <p:cNvPr id="124931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685817" indent="-263776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055103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477145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1899186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3A26C6D8-4756-6042-9C35-D5F70572DFAB}" type="slidenum">
              <a:rPr lang="en-US" sz="1200">
                <a:latin typeface="Arial Narrow" charset="0"/>
              </a:rPr>
              <a:pPr eaLnBrk="1" hangingPunct="1"/>
              <a:t>46</a:t>
            </a:fld>
            <a:endParaRPr lang="en-US" sz="12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983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685817" indent="-263776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055103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477145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1899186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E592FD7-FFCC-FE45-B503-2628CBC89D52}" type="slidenum">
              <a:rPr lang="en-GB" sz="1200">
                <a:latin typeface="Arial Narrow" charset="0"/>
              </a:rPr>
              <a:pPr eaLnBrk="1" hangingPunct="1"/>
              <a:t>47</a:t>
            </a:fld>
            <a:endParaRPr lang="en-GB" sz="1200">
              <a:latin typeface="Arial Narrow" charset="0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61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66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E9EC428-DE93-4437-AF15-93D5903589E7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3891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441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0CD2CB0-92B7-4B10-AB60-D828201A4C20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9008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86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493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202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749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8483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971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9408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1352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0610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2978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4846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638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34" charset="0"/>
              </a:rPr>
              <a:t>https://jmperezperez.com/drawing-edges-svg/</a:t>
            </a:r>
          </a:p>
          <a:p>
            <a:endParaRPr lang="en-US" dirty="0">
              <a:latin typeface="Arial" pitchFamily="34" charset="0"/>
            </a:endParaRPr>
          </a:p>
          <a:p>
            <a:r>
              <a:rPr lang="en-US" dirty="0">
                <a:latin typeface="Arial" pitchFamily="34" charset="0"/>
              </a:rPr>
              <a:t>https://www.youtube.com/watch?v=Ox4F8hjl4OM</a:t>
            </a:r>
          </a:p>
          <a:p>
            <a:endParaRPr lang="en-US" dirty="0">
              <a:latin typeface="Arial" pitchFamily="34" charset="0"/>
            </a:endParaRPr>
          </a:p>
          <a:p>
            <a:r>
              <a:rPr lang="en-US" dirty="0">
                <a:latin typeface="Arial" pitchFamily="34" charset="0"/>
              </a:rPr>
              <a:t>https://www.youtube.com/watch?v=ZPxK3v7grQA</a:t>
            </a:r>
          </a:p>
          <a:p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E32B468-EF8F-44C2-915B-AEAAC903B378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2058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8619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086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7363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5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827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238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373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9365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34" charset="0"/>
              </a:rPr>
              <a:t>\</a:t>
            </a:r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47DD9B-4950-4E5A-940D-6CE923CD0D5E}" type="slidenum">
              <a:rPr lang="en-US" smtClean="0">
                <a:latin typeface="Arial" pitchFamily="34" charset="0"/>
              </a:rPr>
              <a:pPr/>
              <a:t>73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5204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CCBEA3-1841-422A-A5A0-C25C6D4B72FD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75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8150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CCBEA3-1841-422A-A5A0-C25C6D4B72FD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76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8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43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CCBEA3-1841-422A-A5A0-C25C6D4B72FD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77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6651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80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CC0E27-AFC7-4419-A0E4-0563EA0FB993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80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5088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86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6CC926D-6714-43B1-9BA6-159D77BFD60D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112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455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846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67700-3B68-3542-AD21-630CB6A4A66B}" type="datetime10">
              <a:rPr lang="en-US" smtClean="0"/>
              <a:t>11:35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608E3-3266-4E70-BF16-B10892558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5F8F5-3CB0-C34E-84BA-BE3832838090}" type="datetime10">
              <a:rPr lang="en-US" smtClean="0"/>
              <a:t>11:35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597BA-47DB-4801-ADC9-5ADB8884D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8869B-3631-FA4C-AEF4-7257C9A5A0BB}" type="datetime10">
              <a:rPr lang="en-US" smtClean="0"/>
              <a:t>11:35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B3F32-B6B7-4603-8022-84DC8FB50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B4E5AA0-F11A-C645-AE81-6BD268563838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56EB7FE-C265-6047-8D3E-9A22A08547F6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AD26DE5-6902-AD4C-B714-F4CE7A96A916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563928E-F0A9-3745-923B-3A6DD95054F6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BA46DC5-1CED-9F40-A2C2-F192C04C0B14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61DB25C-1069-AA40-8364-9CECED7D35B3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658E215-D5E1-804B-9D2A-4EB5222A1254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785D8-002D-0F41-B8E2-F4823DEDF76F}" type="datetime10">
              <a:rPr lang="en-US" smtClean="0"/>
              <a:t>11:35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33035-467A-4518-B144-D34F8DDA0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1F6A819-60C2-B749-8521-D39E3721AC66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5578AAC-BE1F-0C4F-8BFD-E71F3D7D552A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D41D1388-DC95-2B4C-9796-0FFF25EF21E0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897F8-2D94-7245-8EEE-22EAEE983C8C}" type="datetime10">
              <a:rPr lang="en-US" smtClean="0"/>
              <a:t>11:35</a:t>
            </a:fld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8D69D5-2FA1-0040-A213-0FCE7ABB73C8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588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86736-6497-B841-A047-6C139B7FA6A0}" type="datetime10">
              <a:rPr lang="en-US" smtClean="0"/>
              <a:t>11:35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E4A27-A1BB-42A7-8403-C0B5A8DC6B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B0E5D-BB80-C745-BA70-E464E8680F92}" type="datetime10">
              <a:rPr lang="en-US" smtClean="0"/>
              <a:t>11:35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E44C6-88BC-4A84-8164-D7411F31C9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E1856-5736-474D-9B42-604A64786103}" type="datetime10">
              <a:rPr lang="en-US" smtClean="0"/>
              <a:t>11:35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770C-A9B5-4062-AAEB-50474F936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710A8-ED91-BA47-956D-23615E0B93EA}" type="datetime10">
              <a:rPr lang="en-US" smtClean="0"/>
              <a:t>11:35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A2321-3F1D-4B98-B6F4-AEF0523A9E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52E70-3031-F640-AD3F-78A46BB2F509}" type="datetime10">
              <a:rPr lang="en-US" smtClean="0"/>
              <a:t>11:35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E72FD-9DDB-41D8-AA45-39D657611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E51BC-CFF7-7F44-BD36-C419BE35405E}" type="datetime10">
              <a:rPr lang="en-US" smtClean="0"/>
              <a:t>11:35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541B4-436D-4C57-9677-9C3CA58C7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D3138-9443-F548-A165-1B13D84754E4}" type="datetime10">
              <a:rPr lang="en-US" smtClean="0"/>
              <a:t>11:35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277A7-7A63-482C-8D9A-9D5CD98C55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631723-5128-BF4D-88FB-CCE1575DA300}" type="datetime10">
              <a:rPr lang="en-US" b="1" smtClean="0"/>
              <a:t>11:35</a:t>
            </a:fld>
            <a:endParaRPr lang="en-US" b="1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latin typeface="Arial"/>
              </a:rPr>
              <a:t>Artificial Vision</a:t>
            </a:r>
            <a:endParaRPr lang="en-US" b="1" dirty="0">
              <a:latin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093672-493E-4446-A66E-6DF1E010E3D0}" type="slidenum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28347F-78BC-9E42-8D0D-F70B4CFE3D99}" type="datetime10">
              <a:rPr lang="en-US" b="1" smtClean="0"/>
              <a:t>11:35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latin typeface="Arial"/>
              </a:rPr>
              <a:t>Artificial Vision</a:t>
            </a:r>
            <a:endParaRPr lang="en-US" b="1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5B41F3-CEEA-4086-AF34-BFEEBE44A07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Arial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5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4.emf"/><Relationship Id="rId4" Type="http://schemas.openxmlformats.org/officeDocument/2006/relationships/image" Target="../media/image36.png"/><Relationship Id="rId9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47.e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12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56.png"/><Relationship Id="rId5" Type="http://schemas.openxmlformats.org/officeDocument/2006/relationships/tags" Target="../tags/tag14.xml"/><Relationship Id="rId10" Type="http://schemas.openxmlformats.org/officeDocument/2006/relationships/image" Target="../media/image55.png"/><Relationship Id="rId4" Type="http://schemas.openxmlformats.org/officeDocument/2006/relationships/tags" Target="../tags/tag13.xml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Relationship Id="rId5" Type="http://schemas.openxmlformats.org/officeDocument/2006/relationships/image" Target="../media/image36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Relationship Id="rId5" Type="http://schemas.openxmlformats.org/officeDocument/2006/relationships/image" Target="../media/image36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62.emf"/><Relationship Id="rId10" Type="http://schemas.openxmlformats.org/officeDocument/2006/relationships/image" Target="../media/image61.jpeg"/><Relationship Id="rId4" Type="http://schemas.openxmlformats.org/officeDocument/2006/relationships/oleObject" Target="../embeddings/oleObject29.bin"/><Relationship Id="rId9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9.emf"/><Relationship Id="rId3" Type="http://schemas.openxmlformats.org/officeDocument/2006/relationships/tags" Target="../tags/tag2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6.emf"/><Relationship Id="rId17" Type="http://schemas.openxmlformats.org/officeDocument/2006/relationships/oleObject" Target="../embeddings/oleObject4.bin"/><Relationship Id="rId2" Type="http://schemas.openxmlformats.org/officeDocument/2006/relationships/tags" Target="../tags/tag1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13.xml"/><Relationship Id="rId11" Type="http://schemas.openxmlformats.org/officeDocument/2006/relationships/oleObject" Target="../embeddings/oleObject1.bin"/><Relationship Id="rId5" Type="http://schemas.openxmlformats.org/officeDocument/2006/relationships/tags" Target="../tags/tag4.xml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12.png"/><Relationship Id="rId4" Type="http://schemas.openxmlformats.org/officeDocument/2006/relationships/tags" Target="../tags/tag3.xml"/><Relationship Id="rId9" Type="http://schemas.openxmlformats.org/officeDocument/2006/relationships/image" Target="../media/image11.png"/><Relationship Id="rId1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64.e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6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8.tif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1.tif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0.png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5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tags" Target="../tags/tag18.xml"/><Relationship Id="rId7" Type="http://schemas.openxmlformats.org/officeDocument/2006/relationships/image" Target="../media/image78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81.png"/><Relationship Id="rId5" Type="http://schemas.openxmlformats.org/officeDocument/2006/relationships/notesSlide" Target="../notesSlides/notesSlide34.xml"/><Relationship Id="rId10" Type="http://schemas.openxmlformats.org/officeDocument/2006/relationships/image" Target="../media/image80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13" Type="http://schemas.openxmlformats.org/officeDocument/2006/relationships/oleObject" Target="../embeddings/oleObject38.bin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86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7.vml"/><Relationship Id="rId6" Type="http://schemas.openxmlformats.org/officeDocument/2006/relationships/tags" Target="../tags/tag23.xml"/><Relationship Id="rId11" Type="http://schemas.openxmlformats.org/officeDocument/2006/relationships/image" Target="../media/image85.png"/><Relationship Id="rId5" Type="http://schemas.openxmlformats.org/officeDocument/2006/relationships/tags" Target="../tags/tag22.xml"/><Relationship Id="rId10" Type="http://schemas.openxmlformats.org/officeDocument/2006/relationships/image" Target="../media/image84.png"/><Relationship Id="rId4" Type="http://schemas.openxmlformats.org/officeDocument/2006/relationships/tags" Target="../tags/tag21.xml"/><Relationship Id="rId9" Type="http://schemas.openxmlformats.org/officeDocument/2006/relationships/image" Target="../media/image83.png"/><Relationship Id="rId1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90.png"/><Relationship Id="rId3" Type="http://schemas.openxmlformats.org/officeDocument/2006/relationships/tags" Target="../tags/tag25.xml"/><Relationship Id="rId7" Type="http://schemas.openxmlformats.org/officeDocument/2006/relationships/notesSlide" Target="../notesSlides/notesSlide36.xml"/><Relationship Id="rId12" Type="http://schemas.openxmlformats.org/officeDocument/2006/relationships/image" Target="../media/image89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8.v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5.png"/><Relationship Id="rId5" Type="http://schemas.openxmlformats.org/officeDocument/2006/relationships/tags" Target="../tags/tag27.xml"/><Relationship Id="rId10" Type="http://schemas.openxmlformats.org/officeDocument/2006/relationships/image" Target="../media/image88.png"/><Relationship Id="rId4" Type="http://schemas.openxmlformats.org/officeDocument/2006/relationships/tags" Target="../tags/tag26.xml"/><Relationship Id="rId9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91.wmf"/><Relationship Id="rId10" Type="http://schemas.openxmlformats.org/officeDocument/2006/relationships/image" Target="../media/image94.png"/><Relationship Id="rId4" Type="http://schemas.openxmlformats.org/officeDocument/2006/relationships/oleObject" Target="../embeddings/oleObject40.bin"/><Relationship Id="rId9" Type="http://schemas.openxmlformats.org/officeDocument/2006/relationships/image" Target="../media/image9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2.png"/><Relationship Id="rId5" Type="http://schemas.openxmlformats.org/officeDocument/2006/relationships/tags" Target="../tags/tag9.xml"/><Relationship Id="rId10" Type="http://schemas.openxmlformats.org/officeDocument/2006/relationships/image" Target="../media/image11.png"/><Relationship Id="rId4" Type="http://schemas.openxmlformats.org/officeDocument/2006/relationships/tags" Target="../tags/tag8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7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104.png"/><Relationship Id="rId3" Type="http://schemas.openxmlformats.org/officeDocument/2006/relationships/tags" Target="../tags/tag33.xml"/><Relationship Id="rId7" Type="http://schemas.openxmlformats.org/officeDocument/2006/relationships/notesSlide" Target="../notesSlides/notesSlide40.xml"/><Relationship Id="rId12" Type="http://schemas.openxmlformats.org/officeDocument/2006/relationships/image" Target="../media/image103.png"/><Relationship Id="rId2" Type="http://schemas.openxmlformats.org/officeDocument/2006/relationships/tags" Target="../tags/tag32.xml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5.png"/><Relationship Id="rId5" Type="http://schemas.openxmlformats.org/officeDocument/2006/relationships/tags" Target="../tags/tag35.xml"/><Relationship Id="rId10" Type="http://schemas.openxmlformats.org/officeDocument/2006/relationships/image" Target="../media/image102.png"/><Relationship Id="rId4" Type="http://schemas.openxmlformats.org/officeDocument/2006/relationships/tags" Target="../tags/tag34.xml"/><Relationship Id="rId9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13" Type="http://schemas.openxmlformats.org/officeDocument/2006/relationships/image" Target="../media/image99.png"/><Relationship Id="rId18" Type="http://schemas.openxmlformats.org/officeDocument/2006/relationships/image" Target="../media/image110.png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06.png"/><Relationship Id="rId17" Type="http://schemas.openxmlformats.org/officeDocument/2006/relationships/image" Target="../media/image107.png"/><Relationship Id="rId2" Type="http://schemas.openxmlformats.org/officeDocument/2006/relationships/tags" Target="../tags/tag36.xml"/><Relationship Id="rId16" Type="http://schemas.openxmlformats.org/officeDocument/2006/relationships/oleObject" Target="../embeddings/oleObject46.bin"/><Relationship Id="rId1" Type="http://schemas.openxmlformats.org/officeDocument/2006/relationships/vmlDrawing" Target="../drawings/vmlDrawing21.vml"/><Relationship Id="rId6" Type="http://schemas.openxmlformats.org/officeDocument/2006/relationships/tags" Target="../tags/tag40.xml"/><Relationship Id="rId11" Type="http://schemas.openxmlformats.org/officeDocument/2006/relationships/oleObject" Target="../embeddings/oleObject45.bin"/><Relationship Id="rId5" Type="http://schemas.openxmlformats.org/officeDocument/2006/relationships/tags" Target="../tags/tag39.xml"/><Relationship Id="rId15" Type="http://schemas.openxmlformats.org/officeDocument/2006/relationships/image" Target="../media/image109.png"/><Relationship Id="rId10" Type="http://schemas.openxmlformats.org/officeDocument/2006/relationships/image" Target="../media/image105.png"/><Relationship Id="rId19" Type="http://schemas.openxmlformats.org/officeDocument/2006/relationships/image" Target="../media/image100.png"/><Relationship Id="rId4" Type="http://schemas.openxmlformats.org/officeDocument/2006/relationships/tags" Target="../tags/tag38.xml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4.jpeg"/><Relationship Id="rId4" Type="http://schemas.openxmlformats.org/officeDocument/2006/relationships/image" Target="../media/image11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19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107.png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3" Type="http://schemas.openxmlformats.org/officeDocument/2006/relationships/image" Target="../media/image125.jpeg"/><Relationship Id="rId7" Type="http://schemas.openxmlformats.org/officeDocument/2006/relationships/image" Target="../media/image12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Relationship Id="rId9" Type="http://schemas.openxmlformats.org/officeDocument/2006/relationships/image" Target="../media/image1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6.wmf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6.wmf"/><Relationship Id="rId4" Type="http://schemas.openxmlformats.org/officeDocument/2006/relationships/image" Target="../media/image145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tiff"/><Relationship Id="rId3" Type="http://schemas.openxmlformats.org/officeDocument/2006/relationships/image" Target="../media/image148.png"/><Relationship Id="rId7" Type="http://schemas.openxmlformats.org/officeDocument/2006/relationships/image" Target="../media/image152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1.tiff"/><Relationship Id="rId11" Type="http://schemas.openxmlformats.org/officeDocument/2006/relationships/image" Target="../media/image71.tiff"/><Relationship Id="rId5" Type="http://schemas.openxmlformats.org/officeDocument/2006/relationships/image" Target="../media/image150.tiff"/><Relationship Id="rId10" Type="http://schemas.openxmlformats.org/officeDocument/2006/relationships/image" Target="../media/image155.tiff"/><Relationship Id="rId4" Type="http://schemas.openxmlformats.org/officeDocument/2006/relationships/image" Target="../media/image149.tiff"/><Relationship Id="rId9" Type="http://schemas.openxmlformats.org/officeDocument/2006/relationships/image" Target="../media/image154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9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8.tiff"/><Relationship Id="rId5" Type="http://schemas.openxmlformats.org/officeDocument/2006/relationships/image" Target="../media/image157.tiff"/><Relationship Id="rId4" Type="http://schemas.openxmlformats.org/officeDocument/2006/relationships/image" Target="../media/image156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tif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3" Type="http://schemas.openxmlformats.org/officeDocument/2006/relationships/image" Target="../media/image161.jpeg"/><Relationship Id="rId7" Type="http://schemas.openxmlformats.org/officeDocument/2006/relationships/image" Target="../media/image16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jpeg"/><Relationship Id="rId5" Type="http://schemas.openxmlformats.org/officeDocument/2006/relationships/image" Target="../media/image163.jpe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5" Type="http://schemas.openxmlformats.org/officeDocument/2006/relationships/oleObject" Target="../embeddings/oleObject5.bin"/><Relationship Id="rId4" Type="http://schemas.openxmlformats.org/officeDocument/2006/relationships/hyperlink" Target="https://jmperezperez.com/drawing-edges-svg/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9.jpeg"/><Relationship Id="rId5" Type="http://schemas.openxmlformats.org/officeDocument/2006/relationships/image" Target="../media/image168.pn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tiff"/><Relationship Id="rId3" Type="http://schemas.openxmlformats.org/officeDocument/2006/relationships/image" Target="../media/image176.tiff"/><Relationship Id="rId7" Type="http://schemas.openxmlformats.org/officeDocument/2006/relationships/image" Target="../media/image180.tiff"/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9.tiff"/><Relationship Id="rId5" Type="http://schemas.openxmlformats.org/officeDocument/2006/relationships/image" Target="../media/image178.tiff"/><Relationship Id="rId4" Type="http://schemas.openxmlformats.org/officeDocument/2006/relationships/image" Target="../media/image177.tif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82.png"/><Relationship Id="rId4" Type="http://schemas.openxmlformats.org/officeDocument/2006/relationships/hyperlink" Target="http://cvcl.mit.edu/hybridimage.htm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182.png"/><Relationship Id="rId4" Type="http://schemas.openxmlformats.org/officeDocument/2006/relationships/hyperlink" Target="http://cvcl.mit.edu/hybridimage.htm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182.png"/><Relationship Id="rId4" Type="http://schemas.openxmlformats.org/officeDocument/2006/relationships/hyperlink" Target="http://cvcl.mit.edu/hybridimage.htm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685800" y="1071546"/>
            <a:ext cx="7772400" cy="1824054"/>
          </a:xfrm>
          <a:solidFill>
            <a:schemeClr val="bg2">
              <a:lumMod val="9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s-ES_tradnl" sz="3200" b="1" dirty="0" err="1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Computational</a:t>
            </a:r>
            <a:r>
              <a:rPr lang="es-ES_tradnl" sz="3200" b="1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_tradnl" sz="3200" b="1" dirty="0" err="1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vision</a:t>
            </a:r>
            <a:r>
              <a:rPr lang="es-ES_tradnl" sz="3200" b="1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</a:t>
            </a:r>
            <a:br>
              <a:rPr lang="es-ES_tradnl" sz="3200" b="1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s-ES_tradnl" sz="3200" b="1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br>
              <a:rPr lang="es-ES_tradnl" sz="3200" b="1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s-ES_tradnl" sz="3200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EDGES</a:t>
            </a:r>
            <a:endParaRPr lang="en-GB" sz="3200" dirty="0">
              <a:ln w="12700">
                <a:noFill/>
                <a:prstDash val="solid"/>
              </a:ln>
              <a:solidFill>
                <a:schemeClr val="accent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5 Imagen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0" y="6393031"/>
            <a:ext cx="3654710" cy="45683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503" y="6400800"/>
            <a:ext cx="1557495" cy="4572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073855" y="6468227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"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rPr>
              <a:t>2021-2022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21" name="CuadroTexto 5">
            <a:extLst>
              <a:ext uri="{FF2B5EF4-FFF2-40B4-BE49-F238E27FC236}">
                <a16:creationId xmlns:a16="http://schemas.microsoft.com/office/drawing/2014/main" id="{7F82F4AC-58E6-364C-AE95-ECF6D850CAFB}"/>
              </a:ext>
            </a:extLst>
          </p:cNvPr>
          <p:cNvSpPr txBox="1"/>
          <p:nvPr/>
        </p:nvSpPr>
        <p:spPr>
          <a:xfrm>
            <a:off x="2732089" y="2945969"/>
            <a:ext cx="325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</a:rPr>
              <a:t>Class 3: Computational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AB623-F2C2-4B40-B154-9B6589253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903" y="3542700"/>
            <a:ext cx="2607660" cy="2607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B09DB-FCCB-2541-983E-2D632607C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360" y="3542700"/>
            <a:ext cx="2597474" cy="2597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42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355" name="Picture 3" descr="ut-tower-2_l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1484313"/>
            <a:ext cx="1511300" cy="15113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40356" name="Picture 4" descr="ut-tower-2_corn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950" y="4076700"/>
            <a:ext cx="1619250" cy="172720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</p:pic>
      <p:pic>
        <p:nvPicPr>
          <p:cNvPr id="740357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238" y="1952625"/>
            <a:ext cx="1577975" cy="1655763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08550" name="Picture 6" descr="ut-tower-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0359" name="Rectangle 7"/>
          <p:cNvSpPr>
            <a:spLocks noChangeArrowheads="1"/>
          </p:cNvSpPr>
          <p:nvPr/>
        </p:nvSpPr>
        <p:spPr bwMode="auto">
          <a:xfrm>
            <a:off x="4716463" y="3321050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0" name="Rectangle 8"/>
          <p:cNvSpPr>
            <a:spLocks noChangeArrowheads="1"/>
          </p:cNvSpPr>
          <p:nvPr/>
        </p:nvSpPr>
        <p:spPr bwMode="auto">
          <a:xfrm>
            <a:off x="3563938" y="2635250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1" name="Rectangle 9"/>
          <p:cNvSpPr>
            <a:spLocks noChangeArrowheads="1"/>
          </p:cNvSpPr>
          <p:nvPr/>
        </p:nvSpPr>
        <p:spPr bwMode="auto">
          <a:xfrm>
            <a:off x="4681538" y="4581525"/>
            <a:ext cx="287337" cy="287338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2" name="Line 10"/>
          <p:cNvSpPr>
            <a:spLocks noChangeShapeType="1"/>
          </p:cNvSpPr>
          <p:nvPr/>
        </p:nvSpPr>
        <p:spPr bwMode="auto">
          <a:xfrm flipH="1" flipV="1">
            <a:off x="2195513" y="2565400"/>
            <a:ext cx="129698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3" name="Line 11"/>
          <p:cNvSpPr>
            <a:spLocks noChangeShapeType="1"/>
          </p:cNvSpPr>
          <p:nvPr/>
        </p:nvSpPr>
        <p:spPr bwMode="auto">
          <a:xfrm flipV="1">
            <a:off x="5111750" y="2312988"/>
            <a:ext cx="1692275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4" name="Line 12"/>
          <p:cNvSpPr>
            <a:spLocks noChangeShapeType="1"/>
          </p:cNvSpPr>
          <p:nvPr/>
        </p:nvSpPr>
        <p:spPr bwMode="auto">
          <a:xfrm>
            <a:off x="4967288" y="4689475"/>
            <a:ext cx="1944687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Edges/gradients and invariance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E821130-38B6-B94F-8D43-48158BD392E4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9" grpId="0" animBg="1"/>
      <p:bldP spid="740360" grpId="0" animBg="1"/>
      <p:bldP spid="740361" grpId="0" animBg="1"/>
      <p:bldP spid="740362" grpId="0" animBg="1"/>
      <p:bldP spid="740363" grpId="0" animBg="1"/>
      <p:bldP spid="7403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/>
              <a:t>Derivatives and edges</a:t>
            </a:r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174750" y="25146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24200" y="2254250"/>
            <a:ext cx="2851150" cy="2725738"/>
            <a:chOff x="1968" y="1420"/>
            <a:chExt cx="1796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intensity function</a:t>
              </a:r>
              <a:b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(along horizontal scanline)</a:t>
              </a:r>
            </a:p>
          </p:txBody>
        </p:sp>
      </p:grpSp>
      <p:sp>
        <p:nvSpPr>
          <p:cNvPr id="110601" name="TextBox 4"/>
          <p:cNvSpPr txBox="1">
            <a:spLocks noChangeArrowheads="1"/>
          </p:cNvSpPr>
          <p:nvPr/>
        </p:nvSpPr>
        <p:spPr bwMode="auto">
          <a:xfrm>
            <a:off x="0" y="6477000"/>
            <a:ext cx="2190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L. </a:t>
            </a:r>
            <a:r>
              <a:rPr lang="en-US" sz="1200" b="1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Lazebnik</a:t>
            </a:r>
            <a:endParaRPr lang="en-US" sz="12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72294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An edge is a place of rapid change in the image intensity function.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5" name="Conector recto 2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2F030DA-AAD4-064B-B280-F94AF00AAB24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13" y="5284788"/>
            <a:ext cx="4295748" cy="11922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650" y="5555347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to detect the points (pixels) of maximal change?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/>
              <a:t>Derivatives and edges</a:t>
            </a:r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174750" y="25146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24200" y="2254250"/>
            <a:ext cx="2851150" cy="2725738"/>
            <a:chOff x="1968" y="1420"/>
            <a:chExt cx="1796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intensity function</a:t>
              </a:r>
              <a:b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(along horizontal scanline)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2528888"/>
            <a:ext cx="2743200" cy="2451100"/>
            <a:chOff x="3888" y="1593"/>
            <a:chExt cx="1728" cy="1544"/>
          </a:xfrm>
        </p:grpSpPr>
        <p:sp>
          <p:nvSpPr>
            <p:cNvPr id="110606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10609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0610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4216" y="1593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first derivative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248403" y="3048001"/>
            <a:ext cx="2801939" cy="3590926"/>
            <a:chOff x="3936" y="1920"/>
            <a:chExt cx="1765" cy="2262"/>
          </a:xfrm>
        </p:grpSpPr>
        <p:sp>
          <p:nvSpPr>
            <p:cNvPr id="110603" name="Line 19"/>
            <p:cNvSpPr>
              <a:spLocks noChangeShapeType="1"/>
            </p:cNvSpPr>
            <p:nvPr/>
          </p:nvSpPr>
          <p:spPr bwMode="auto">
            <a:xfrm flipH="1" flipV="1">
              <a:off x="4368" y="3072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10604" name="Line 20"/>
            <p:cNvSpPr>
              <a:spLocks noChangeShapeType="1"/>
            </p:cNvSpPr>
            <p:nvPr/>
          </p:nvSpPr>
          <p:spPr bwMode="auto">
            <a:xfrm flipV="1">
              <a:off x="5040" y="1920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5" name="Text Box 21"/>
            <p:cNvSpPr txBox="1">
              <a:spLocks noChangeArrowheads="1"/>
            </p:cNvSpPr>
            <p:nvPr/>
          </p:nvSpPr>
          <p:spPr bwMode="auto">
            <a:xfrm>
              <a:off x="3936" y="3600"/>
              <a:ext cx="1765" cy="582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</a:t>
              </a:r>
              <a:r>
                <a:rPr lang="en-US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dges correspond to</a:t>
              </a:r>
              <a:br>
                <a:rPr lang="en-US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extremes of derivative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(max by absolute value)</a:t>
              </a:r>
              <a:endPara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10601" name="TextBox 4"/>
          <p:cNvSpPr txBox="1">
            <a:spLocks noChangeArrowheads="1"/>
          </p:cNvSpPr>
          <p:nvPr/>
        </p:nvSpPr>
        <p:spPr bwMode="auto">
          <a:xfrm>
            <a:off x="0" y="6477000"/>
            <a:ext cx="2190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L. </a:t>
            </a:r>
            <a:r>
              <a:rPr lang="en-US" sz="1200" b="1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Lazebnik</a:t>
            </a:r>
            <a:endParaRPr lang="en-US" sz="12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72294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An edge is a place of rapid change in the image intensity function.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5" name="Conector recto 2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2F030DA-AAD4-064B-B280-F94AF00AAB24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74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sz="4000" dirty="0"/>
              <a:t>Derivatives with convolution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534400" cy="531495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sz="2400" dirty="0"/>
              <a:t>But</a:t>
            </a:r>
            <a:r>
              <a:rPr lang="is-IS" sz="2400" dirty="0"/>
              <a:t>… the image is 2D!</a:t>
            </a:r>
            <a:endParaRPr lang="en-US" sz="2400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sz="2400" dirty="0"/>
              <a:t>For 2D function, f(</a:t>
            </a:r>
            <a:r>
              <a:rPr lang="en-US" sz="2400" dirty="0" err="1"/>
              <a:t>x,y</a:t>
            </a:r>
            <a:r>
              <a:rPr lang="en-US" sz="2400" dirty="0"/>
              <a:t>), the partial derivative in x is: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sz="2400" dirty="0"/>
              <a:t>Does it make sense to get the derivative </a:t>
            </a:r>
            <a:r>
              <a:rPr lang="en-US" sz="2400" dirty="0" err="1"/>
              <a:t>wrt</a:t>
            </a:r>
            <a:r>
              <a:rPr lang="en-US" sz="2400" dirty="0"/>
              <a:t> 3</a:t>
            </a:r>
            <a:r>
              <a:rPr lang="en-US" sz="2400" baseline="30000" dirty="0"/>
              <a:t>rd</a:t>
            </a:r>
            <a:r>
              <a:rPr lang="en-US" sz="2400" dirty="0"/>
              <a:t> dimension / channel?</a:t>
            </a:r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1000" dirty="0"/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/>
        </p:nvGraphicFramePr>
        <p:xfrm>
          <a:off x="1371600" y="3962400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4" imgW="2171080" imgH="393539" progId="Equation.3">
                  <p:embed/>
                </p:oleObj>
              </mc:Choice>
              <mc:Fallback>
                <p:oleObj name="Equation" r:id="rId4" imgW="2171080" imgH="393539" progId="Equation.3">
                  <p:embed/>
                  <p:pic>
                    <p:nvPicPr>
                      <p:cNvPr id="512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962400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02F846C-5322-9F47-920D-A6D48664453C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9" name="Picture 10" descr="image_func"/>
          <p:cNvPicPr>
            <a:picLocks noChangeAspect="1" noChangeArrowheads="1"/>
          </p:cNvPicPr>
          <p:nvPr/>
        </p:nvPicPr>
        <p:blipFill>
          <a:blip r:embed="rId6" cstate="print"/>
          <a:srcRect l="53148" t="52576"/>
          <a:stretch>
            <a:fillRect/>
          </a:stretch>
        </p:blipFill>
        <p:spPr bwMode="auto">
          <a:xfrm>
            <a:off x="7364281" y="1143000"/>
            <a:ext cx="1455826" cy="112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image_fun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5" b="54144"/>
          <a:stretch>
            <a:fillRect/>
          </a:stretch>
        </p:blipFill>
        <p:spPr bwMode="auto">
          <a:xfrm>
            <a:off x="5851219" y="1029522"/>
            <a:ext cx="1476549" cy="131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sz="4000" dirty="0"/>
              <a:t>Derivatives with convolution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534400" cy="531495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sz="2400" dirty="0"/>
              <a:t>But</a:t>
            </a:r>
            <a:r>
              <a:rPr lang="is-IS" sz="2400" dirty="0"/>
              <a:t>… the image is a discrete matrix!</a:t>
            </a:r>
          </a:p>
          <a:p>
            <a:pPr marL="0" indent="0">
              <a:buFontTx/>
              <a:buNone/>
            </a:pPr>
            <a:endParaRPr lang="is-IS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1000" dirty="0"/>
          </a:p>
          <a:p>
            <a:pPr marL="0" indent="0">
              <a:buFontTx/>
              <a:buNone/>
            </a:pPr>
            <a:r>
              <a:rPr lang="en-US" sz="2400" dirty="0"/>
              <a:t>We can approximate </a:t>
            </a:r>
            <a:r>
              <a:rPr lang="en-US" dirty="0"/>
              <a:t>it </a:t>
            </a:r>
            <a:r>
              <a:rPr lang="en-US" sz="2400" dirty="0"/>
              <a:t>using finite differences:</a:t>
            </a:r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How to compute it on the image?</a:t>
            </a:r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/>
        </p:nvGraphicFramePr>
        <p:xfrm>
          <a:off x="1176338" y="1749425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4" imgW="2171080" imgH="393539" progId="Equation.3">
                  <p:embed/>
                </p:oleObj>
              </mc:Choice>
              <mc:Fallback>
                <p:oleObj name="Equation" r:id="rId4" imgW="2171080" imgH="393539" progId="Equation.3">
                  <p:embed/>
                  <p:pic>
                    <p:nvPicPr>
                      <p:cNvPr id="512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749425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/>
        </p:nvGraphicFramePr>
        <p:xfrm>
          <a:off x="1176338" y="3967163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6" imgW="1917539" imgH="393539" progId="Equation.3">
                  <p:embed/>
                </p:oleObj>
              </mc:Choice>
              <mc:Fallback>
                <p:oleObj name="Equation" r:id="rId6" imgW="1917539" imgH="393539" progId="Equation.3">
                  <p:embed/>
                  <p:pic>
                    <p:nvPicPr>
                      <p:cNvPr id="66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967163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02F846C-5322-9F47-920D-A6D48664453C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1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Partial derivatives of an image</a:t>
            </a: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4" cstate="print"/>
          <a:srcRect t="2129" r="51144" b="50381"/>
          <a:stretch>
            <a:fillRect/>
          </a:stretch>
        </p:blipFill>
        <p:spPr bwMode="auto">
          <a:xfrm>
            <a:off x="228600" y="1066800"/>
            <a:ext cx="211382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3" name="Conector recto 22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17"/>
          <p:cNvGraphicFramePr>
            <a:graphicFrameLocks noChangeAspect="1"/>
          </p:cNvGraphicFramePr>
          <p:nvPr/>
        </p:nvGraphicFramePr>
        <p:xfrm>
          <a:off x="2532063" y="3124200"/>
          <a:ext cx="349091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cuaciÛn" r:id="rId5" imgW="1803400" imgH="393700" progId="Equation.3">
                  <p:embed/>
                </p:oleObj>
              </mc:Choice>
              <mc:Fallback>
                <p:oleObj name="EcuaciÛn" r:id="rId5" imgW="1803400" imgH="393700" progId="Equation.3">
                  <p:embed/>
                  <p:pic>
                    <p:nvPicPr>
                      <p:cNvPr id="2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3124200"/>
                        <a:ext cx="3490912" cy="76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01EF57F-9ACD-184E-96AF-0B85F9932359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352800" y="1639554"/>
          <a:ext cx="1524000" cy="119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6629400" y="1343561"/>
            <a:ext cx="76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6324600" y="1611515"/>
          <a:ext cx="1524000" cy="119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Agrupar 8"/>
          <p:cNvGrpSpPr/>
          <p:nvPr/>
        </p:nvGrpSpPr>
        <p:grpSpPr>
          <a:xfrm>
            <a:off x="538163" y="4114800"/>
            <a:ext cx="7154862" cy="1785938"/>
            <a:chOff x="538163" y="4114800"/>
            <a:chExt cx="7154862" cy="1785938"/>
          </a:xfrm>
        </p:grpSpPr>
        <p:graphicFrame>
          <p:nvGraphicFramePr>
            <p:cNvPr id="14" name="Objeto 13"/>
            <p:cNvGraphicFramePr>
              <a:graphicFrameLocks noChangeAspect="1"/>
            </p:cNvGraphicFramePr>
            <p:nvPr/>
          </p:nvGraphicFramePr>
          <p:xfrm>
            <a:off x="538163" y="4573588"/>
            <a:ext cx="7154862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8" name="EcuaciÛn" r:id="rId7" imgW="3644900" imgH="203200" progId="Equation.3">
                    <p:embed/>
                  </p:oleObj>
                </mc:Choice>
                <mc:Fallback>
                  <p:oleObj name="EcuaciÛn" r:id="rId7" imgW="3644900" imgH="203200" progId="Equation.3">
                    <p:embed/>
                    <p:pic>
                      <p:nvPicPr>
                        <p:cNvPr id="14" name="Objeto 1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38163" y="4573588"/>
                          <a:ext cx="7154862" cy="336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/>
          </p:nvGraphicFramePr>
          <p:xfrm>
            <a:off x="1692275" y="5029200"/>
            <a:ext cx="4986338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9" name="EcuaciÛn" r:id="rId9" imgW="2540000" imgH="203200" progId="Equation.3">
                    <p:embed/>
                  </p:oleObj>
                </mc:Choice>
                <mc:Fallback>
                  <p:oleObj name="EcuaciÛn" r:id="rId9" imgW="2540000" imgH="203200" progId="Equation.3">
                    <p:embed/>
                    <p:pic>
                      <p:nvPicPr>
                        <p:cNvPr id="15" name="Objeto 1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692275" y="5029200"/>
                          <a:ext cx="4986338" cy="339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/>
          </p:nvGraphicFramePr>
          <p:xfrm>
            <a:off x="1692275" y="5562600"/>
            <a:ext cx="5734050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0" name="EcuaciÛn" r:id="rId11" imgW="2921000" imgH="203200" progId="Equation.3">
                    <p:embed/>
                  </p:oleObj>
                </mc:Choice>
                <mc:Fallback>
                  <p:oleObj name="EcuaciÛn" r:id="rId11" imgW="2921000" imgH="203200" progId="Equation.3">
                    <p:embed/>
                    <p:pic>
                      <p:nvPicPr>
                        <p:cNvPr id="16" name="Objeto 1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692275" y="5562600"/>
                          <a:ext cx="5734050" cy="338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CuadroTexto 7"/>
            <p:cNvSpPr txBox="1"/>
            <p:nvPr/>
          </p:nvSpPr>
          <p:spPr>
            <a:xfrm>
              <a:off x="609600" y="4114800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Recall:</a:t>
              </a:r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0" y="1600200"/>
            <a:ext cx="1496411" cy="1655369"/>
            <a:chOff x="3184326" y="1961357"/>
            <a:chExt cx="1496411" cy="1655369"/>
          </a:xfrm>
        </p:grpSpPr>
        <p:sp>
          <p:nvSpPr>
            <p:cNvPr id="19" name="Line 21"/>
            <p:cNvSpPr>
              <a:spLocks noChangeShapeType="1"/>
            </p:cNvSpPr>
            <p:nvPr/>
          </p:nvSpPr>
          <p:spPr bwMode="auto">
            <a:xfrm flipH="1" flipV="1">
              <a:off x="3352800" y="2286000"/>
              <a:ext cx="32962" cy="1060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3400413" y="3352800"/>
              <a:ext cx="9937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3184326" y="1961357"/>
              <a:ext cx="279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FF0000"/>
                  </a:solidFill>
                  <a:latin typeface="Arial Narrow" charset="0"/>
                </a:rPr>
                <a:t>y</a:t>
              </a:r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4401493" y="3247394"/>
              <a:ext cx="279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0000"/>
                  </a:solidFill>
                  <a:latin typeface="Arial Narrow" charset="0"/>
                </a:rPr>
                <a:t>x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2496504" y="927847"/>
            <a:ext cx="5885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would be the associated convolution filter?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Partial derivatives of an image</a:t>
            </a: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4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619750" y="6096000"/>
            <a:ext cx="1168400" cy="554037"/>
            <a:chOff x="336492" y="4999059"/>
            <a:chExt cx="1168400" cy="554038"/>
          </a:xfrm>
        </p:grpSpPr>
        <p:sp>
          <p:nvSpPr>
            <p:cNvPr id="6159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6160" name="Straight Connector 15"/>
            <p:cNvCxnSpPr>
              <a:cxnSpLocks noChangeShapeType="1"/>
              <a:stCxn id="6159" idx="0"/>
              <a:endCxn id="615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3" name="Conector recto 22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17"/>
          <p:cNvGraphicFramePr>
            <a:graphicFrameLocks noChangeAspect="1"/>
          </p:cNvGraphicFramePr>
          <p:nvPr/>
        </p:nvGraphicFramePr>
        <p:xfrm>
          <a:off x="228600" y="5618162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5" imgW="1917539" imgH="393539" progId="Equation.3">
                  <p:embed/>
                </p:oleObj>
              </mc:Choice>
              <mc:Fallback>
                <p:oleObj name="Equation" r:id="rId5" imgW="1917539" imgH="393539" progId="Equation.3">
                  <p:embed/>
                  <p:pic>
                    <p:nvPicPr>
                      <p:cNvPr id="2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618162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01EF57F-9ACD-184E-96AF-0B85F9932359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239000" y="3581400"/>
          <a:ext cx="1524000" cy="119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00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4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Partial derivatives of an image</a:t>
            </a:r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4" cstate="print"/>
          <a:srcRect l="48772" t="2193" r="5710" b="50317"/>
          <a:stretch>
            <a:fillRect/>
          </a:stretch>
        </p:blipFill>
        <p:spPr bwMode="auto">
          <a:xfrm>
            <a:off x="6248400" y="990600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Box 4"/>
          <p:cNvSpPr txBox="1">
            <a:spLocks noChangeArrowheads="1"/>
          </p:cNvSpPr>
          <p:nvPr/>
        </p:nvSpPr>
        <p:spPr bwMode="auto">
          <a:xfrm>
            <a:off x="76201" y="6019800"/>
            <a:ext cx="822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Which derivative does show changes with respect to x?</a:t>
            </a: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4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616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-1     1</a:t>
              </a:r>
            </a:p>
          </p:txBody>
        </p:sp>
        <p:cxnSp>
          <p:nvCxnSpPr>
            <p:cNvPr id="6164" name="Straight Connector 27"/>
            <p:cNvCxnSpPr>
              <a:cxnSpLocks noChangeShapeType="1"/>
              <a:stCxn id="6163" idx="1"/>
              <a:endCxn id="616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6161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     -1</a:t>
              </a:r>
            </a:p>
          </p:txBody>
        </p:sp>
        <p:cxnSp>
          <p:nvCxnSpPr>
            <p:cNvPr id="6162" name="Straight Connector 27"/>
            <p:cNvCxnSpPr>
              <a:cxnSpLocks noChangeShapeType="1"/>
              <a:stCxn id="6161" idx="1"/>
              <a:endCxn id="6161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or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785100" y="4437063"/>
            <a:ext cx="1131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6159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6160" name="Straight Connector 15"/>
            <p:cNvCxnSpPr>
              <a:cxnSpLocks noChangeShapeType="1"/>
              <a:stCxn id="6159" idx="0"/>
              <a:endCxn id="615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107542" name="Object 22"/>
          <p:cNvGraphicFramePr>
            <a:graphicFrameLocks noChangeAspect="1"/>
          </p:cNvGraphicFramePr>
          <p:nvPr/>
        </p:nvGraphicFramePr>
        <p:xfrm>
          <a:off x="152400" y="3616726"/>
          <a:ext cx="1277161" cy="920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5" imgW="545886" imgH="393302" progId="Equation.3">
                  <p:embed/>
                </p:oleObj>
              </mc:Choice>
              <mc:Fallback>
                <p:oleObj name="Equation" r:id="rId5" imgW="545886" imgH="393302" progId="Equation.3">
                  <p:embed/>
                  <p:pic>
                    <p:nvPicPr>
                      <p:cNvPr id="10754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616726"/>
                        <a:ext cx="1277161" cy="9203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/>
        </p:nvGraphicFramePr>
        <p:xfrm>
          <a:off x="7393072" y="3616726"/>
          <a:ext cx="1087906" cy="834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7" imgW="545886" imgH="418641" progId="Equation.3">
                  <p:embed/>
                </p:oleObj>
              </mc:Choice>
              <mc:Fallback>
                <p:oleObj name="Equation" r:id="rId7" imgW="545886" imgH="418641" progId="Equation.3">
                  <p:embed/>
                  <p:pic>
                    <p:nvPicPr>
                      <p:cNvPr id="1065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072" y="3616726"/>
                        <a:ext cx="1087906" cy="8346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3" name="Conector recto 22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13792C6-71F6-FA42-82D6-E56D21F6DE34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3184326" y="1961357"/>
            <a:ext cx="1496411" cy="1655369"/>
            <a:chOff x="3184326" y="1961357"/>
            <a:chExt cx="1496411" cy="1655369"/>
          </a:xfrm>
        </p:grpSpPr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H="1" flipV="1">
              <a:off x="3352800" y="2286000"/>
              <a:ext cx="32962" cy="1060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3400413" y="3352800"/>
              <a:ext cx="9937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3184326" y="1961357"/>
              <a:ext cx="279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FF0000"/>
                  </a:solidFill>
                  <a:latin typeface="Arial Narrow" charset="0"/>
                </a:rPr>
                <a:t>y</a:t>
              </a: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4401493" y="3247394"/>
              <a:ext cx="279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0000"/>
                  </a:solidFill>
                  <a:latin typeface="Arial Narrow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15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0178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06BA6E30-A655-004B-831B-37D7ECEA1AF2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18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First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derivatives: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discrete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operators</a:t>
            </a:r>
            <a:r>
              <a:rPr lang="ca-ES" sz="2000" dirty="0">
                <a:latin typeface="Arial Narrow" charset="0"/>
              </a:rPr>
              <a:t>.</a:t>
            </a:r>
          </a:p>
        </p:txBody>
      </p:sp>
      <p:graphicFrame>
        <p:nvGraphicFramePr>
          <p:cNvPr id="50182" name="1 Objeto"/>
          <p:cNvGraphicFramePr>
            <a:graphicFrameLocks noChangeAspect="1"/>
          </p:cNvGraphicFramePr>
          <p:nvPr/>
        </p:nvGraphicFramePr>
        <p:xfrm>
          <a:off x="685800" y="2057400"/>
          <a:ext cx="1489075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cuaciÛn" r:id="rId4" imgW="889000" imgH="825500" progId="Equation.3">
                  <p:embed/>
                </p:oleObj>
              </mc:Choice>
              <mc:Fallback>
                <p:oleObj name="EcuaciÛn" r:id="rId4" imgW="889000" imgH="825500" progId="Equation.3">
                  <p:embed/>
                  <p:pic>
                    <p:nvPicPr>
                      <p:cNvPr id="50182" name="1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057400"/>
                        <a:ext cx="1489075" cy="142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486400" y="2133600"/>
            <a:ext cx="2828662" cy="2137828"/>
            <a:chOff x="3226" y="1255"/>
            <a:chExt cx="2317" cy="1792"/>
          </a:xfrm>
        </p:grpSpPr>
        <p:graphicFrame>
          <p:nvGraphicFramePr>
            <p:cNvPr id="50187" name="Object 6"/>
            <p:cNvGraphicFramePr>
              <a:graphicFrameLocks noChangeAspect="1"/>
            </p:cNvGraphicFramePr>
            <p:nvPr/>
          </p:nvGraphicFramePr>
          <p:xfrm>
            <a:off x="3464" y="1255"/>
            <a:ext cx="2079" cy="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6" name="EcuaciÛn" r:id="rId6" imgW="1308100" imgH="825500" progId="Equation.3">
                    <p:embed/>
                  </p:oleObj>
                </mc:Choice>
                <mc:Fallback>
                  <p:oleObj name="EcuaciÛn" r:id="rId6" imgW="1308100" imgH="825500" progId="Equation.3">
                    <p:embed/>
                    <p:pic>
                      <p:nvPicPr>
                        <p:cNvPr id="5018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4" y="1255"/>
                          <a:ext cx="2079" cy="1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8" name="Rectangle 7"/>
            <p:cNvSpPr>
              <a:spLocks noChangeArrowheads="1"/>
            </p:cNvSpPr>
            <p:nvPr/>
          </p:nvSpPr>
          <p:spPr bwMode="auto">
            <a:xfrm>
              <a:off x="3487" y="1367"/>
              <a:ext cx="2036" cy="14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ca-ES" sz="1800">
                <a:latin typeface="Arial Narrow" charset="0"/>
              </a:endParaRPr>
            </a:p>
          </p:txBody>
        </p:sp>
        <p:sp>
          <p:nvSpPr>
            <p:cNvPr id="50189" name="Line 8"/>
            <p:cNvSpPr>
              <a:spLocks noChangeShapeType="1"/>
            </p:cNvSpPr>
            <p:nvPr/>
          </p:nvSpPr>
          <p:spPr bwMode="auto">
            <a:xfrm>
              <a:off x="3510" y="1847"/>
              <a:ext cx="201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0" name="Line 9"/>
            <p:cNvSpPr>
              <a:spLocks noChangeShapeType="1"/>
            </p:cNvSpPr>
            <p:nvPr/>
          </p:nvSpPr>
          <p:spPr bwMode="auto">
            <a:xfrm>
              <a:off x="4197" y="1414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1" name="Line 9"/>
            <p:cNvSpPr>
              <a:spLocks noChangeShapeType="1"/>
            </p:cNvSpPr>
            <p:nvPr/>
          </p:nvSpPr>
          <p:spPr bwMode="auto">
            <a:xfrm>
              <a:off x="4795" y="1390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2" name="Line 8"/>
            <p:cNvSpPr>
              <a:spLocks noChangeShapeType="1"/>
            </p:cNvSpPr>
            <p:nvPr/>
          </p:nvSpPr>
          <p:spPr bwMode="auto">
            <a:xfrm>
              <a:off x="3521" y="2297"/>
              <a:ext cx="201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193" name="Group 25"/>
            <p:cNvGrpSpPr>
              <a:grpSpLocks/>
            </p:cNvGrpSpPr>
            <p:nvPr/>
          </p:nvGrpSpPr>
          <p:grpSpPr bwMode="auto">
            <a:xfrm>
              <a:off x="3226" y="1684"/>
              <a:ext cx="1197" cy="1363"/>
              <a:chOff x="3226" y="1684"/>
              <a:chExt cx="1197" cy="1363"/>
            </a:xfrm>
          </p:grpSpPr>
          <p:sp>
            <p:nvSpPr>
              <p:cNvPr id="50194" name="Line 21"/>
              <p:cNvSpPr>
                <a:spLocks noChangeShapeType="1"/>
              </p:cNvSpPr>
              <p:nvPr/>
            </p:nvSpPr>
            <p:spPr bwMode="auto">
              <a:xfrm flipH="1" flipV="1">
                <a:off x="3364" y="2020"/>
                <a:ext cx="27" cy="8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5" name="Line 22"/>
              <p:cNvSpPr>
                <a:spLocks noChangeShapeType="1"/>
              </p:cNvSpPr>
              <p:nvPr/>
            </p:nvSpPr>
            <p:spPr bwMode="auto">
              <a:xfrm>
                <a:off x="3403" y="2914"/>
                <a:ext cx="8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6" name="Text Box 23"/>
              <p:cNvSpPr txBox="1">
                <a:spLocks noChangeArrowheads="1"/>
              </p:cNvSpPr>
              <p:nvPr/>
            </p:nvSpPr>
            <p:spPr bwMode="auto">
              <a:xfrm>
                <a:off x="3226" y="1684"/>
                <a:ext cx="200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 Narrow" charset="0"/>
                  </a:rPr>
                  <a:t>y</a:t>
                </a:r>
              </a:p>
            </p:txBody>
          </p:sp>
          <p:sp>
            <p:nvSpPr>
              <p:cNvPr id="50197" name="Text Box 24"/>
              <p:cNvSpPr txBox="1">
                <a:spLocks noChangeArrowheads="1"/>
              </p:cNvSpPr>
              <p:nvPr/>
            </p:nvSpPr>
            <p:spPr bwMode="auto">
              <a:xfrm>
                <a:off x="4223" y="2762"/>
                <a:ext cx="200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 Narrow" charset="0"/>
                  </a:rPr>
                  <a:t>x</a:t>
                </a:r>
              </a:p>
            </p:txBody>
          </p:sp>
        </p:grpSp>
      </p:grp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5" name="Conector recto 2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02833" y="1219200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that the function f to derive our image I is:</a:t>
            </a:r>
          </a:p>
        </p:txBody>
      </p:sp>
      <p:graphicFrame>
        <p:nvGraphicFramePr>
          <p:cNvPr id="29" name="Object 6"/>
          <p:cNvGraphicFramePr>
            <a:graphicFrameLocks noChangeAspect="1"/>
          </p:cNvGraphicFramePr>
          <p:nvPr/>
        </p:nvGraphicFramePr>
        <p:xfrm>
          <a:off x="5252885" y="5148272"/>
          <a:ext cx="1160462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EcuaciÛn" r:id="rId8" imgW="787400" imgH="774700" progId="Equation.3">
                  <p:embed/>
                </p:oleObj>
              </mc:Choice>
              <mc:Fallback>
                <p:oleObj name="EcuaciÛn" r:id="rId8" imgW="787400" imgH="774700" progId="Equation.3">
                  <p:embed/>
                  <p:pic>
                    <p:nvPicPr>
                      <p:cNvPr id="2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2885" y="5148272"/>
                        <a:ext cx="1160462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07B7C00-ACA2-DE4A-87F3-0E4EFB064423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grpSp>
        <p:nvGrpSpPr>
          <p:cNvPr id="32" name="Group 16"/>
          <p:cNvGrpSpPr>
            <a:grpSpLocks/>
          </p:cNvGrpSpPr>
          <p:nvPr/>
        </p:nvGrpSpPr>
        <p:grpSpPr bwMode="auto">
          <a:xfrm>
            <a:off x="3048000" y="2895600"/>
            <a:ext cx="1168400" cy="554037"/>
            <a:chOff x="336492" y="4999059"/>
            <a:chExt cx="1168400" cy="554038"/>
          </a:xfrm>
        </p:grpSpPr>
        <p:sp>
          <p:nvSpPr>
            <p:cNvPr id="33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34" name="Straight Connector 15"/>
            <p:cNvCxnSpPr>
              <a:cxnSpLocks noChangeShapeType="1"/>
              <a:stCxn id="33" idx="0"/>
              <a:endCxn id="33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5" name="Group 28"/>
          <p:cNvGrpSpPr>
            <a:grpSpLocks/>
          </p:cNvGrpSpPr>
          <p:nvPr/>
        </p:nvGrpSpPr>
        <p:grpSpPr bwMode="auto">
          <a:xfrm>
            <a:off x="3352800" y="1828800"/>
            <a:ext cx="547687" cy="1016000"/>
            <a:chOff x="4097330" y="1789047"/>
            <a:chExt cx="547696" cy="1015663"/>
          </a:xfrm>
        </p:grpSpPr>
        <p:sp>
          <p:nvSpPr>
            <p:cNvPr id="36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     -1</a:t>
              </a:r>
            </a:p>
          </p:txBody>
        </p:sp>
        <p:cxnSp>
          <p:nvCxnSpPr>
            <p:cNvPr id="37" name="Straight Connector 27"/>
            <p:cNvCxnSpPr>
              <a:cxnSpLocks noChangeShapeType="1"/>
              <a:stCxn id="36" idx="1"/>
              <a:endCxn id="36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8" name="Straight Arrow Connector 7"/>
          <p:cNvCxnSpPr/>
          <p:nvPr/>
        </p:nvCxnSpPr>
        <p:spPr>
          <a:xfrm>
            <a:off x="2362200" y="264539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5325" y="3657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6255" y="5316921"/>
            <a:ext cx="411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Exercise</a:t>
            </a:r>
            <a:r>
              <a:rPr lang="en-US" dirty="0"/>
              <a:t>: Which derivative will give maximal values on the image? </a:t>
            </a:r>
          </a:p>
        </p:txBody>
      </p:sp>
    </p:spTree>
    <p:extLst>
      <p:ext uri="{BB962C8B-B14F-4D97-AF65-F5344CB8AC3E}">
        <p14:creationId xmlns:p14="http://schemas.microsoft.com/office/powerpoint/2010/main" val="130984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0178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06BA6E30-A655-004B-831B-37D7ECEA1AF2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19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First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derivatives: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discrete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operators</a:t>
            </a:r>
            <a:r>
              <a:rPr lang="ca-ES" sz="2000" dirty="0">
                <a:latin typeface="Arial Narrow" charset="0"/>
              </a:rPr>
              <a:t>.</a:t>
            </a:r>
          </a:p>
        </p:txBody>
      </p:sp>
      <p:graphicFrame>
        <p:nvGraphicFramePr>
          <p:cNvPr id="5018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422722"/>
              </p:ext>
            </p:extLst>
          </p:nvPr>
        </p:nvGraphicFramePr>
        <p:xfrm>
          <a:off x="659508" y="2395640"/>
          <a:ext cx="1489075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cuaciÛn" r:id="rId4" imgW="889000" imgH="825500" progId="Equation.3">
                  <p:embed/>
                </p:oleObj>
              </mc:Choice>
              <mc:Fallback>
                <p:oleObj name="EcuaciÛn" r:id="rId4" imgW="889000" imgH="825500" progId="Equation.3">
                  <p:embed/>
                  <p:pic>
                    <p:nvPicPr>
                      <p:cNvPr id="50182" name="1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508" y="2395640"/>
                        <a:ext cx="1489075" cy="142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717648" y="1981200"/>
            <a:ext cx="2828662" cy="2137828"/>
            <a:chOff x="3226" y="1255"/>
            <a:chExt cx="2317" cy="1792"/>
          </a:xfrm>
        </p:grpSpPr>
        <p:graphicFrame>
          <p:nvGraphicFramePr>
            <p:cNvPr id="50187" name="Object 6"/>
            <p:cNvGraphicFramePr>
              <a:graphicFrameLocks noChangeAspect="1"/>
            </p:cNvGraphicFramePr>
            <p:nvPr/>
          </p:nvGraphicFramePr>
          <p:xfrm>
            <a:off x="3464" y="1255"/>
            <a:ext cx="2079" cy="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0" name="EcuaciÛn" r:id="rId6" imgW="1308100" imgH="825500" progId="Equation.3">
                    <p:embed/>
                  </p:oleObj>
                </mc:Choice>
                <mc:Fallback>
                  <p:oleObj name="EcuaciÛn" r:id="rId6" imgW="1308100" imgH="825500" progId="Equation.3">
                    <p:embed/>
                    <p:pic>
                      <p:nvPicPr>
                        <p:cNvPr id="5018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4" y="1255"/>
                          <a:ext cx="2079" cy="1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8" name="Rectangle 7"/>
            <p:cNvSpPr>
              <a:spLocks noChangeArrowheads="1"/>
            </p:cNvSpPr>
            <p:nvPr/>
          </p:nvSpPr>
          <p:spPr bwMode="auto">
            <a:xfrm>
              <a:off x="3487" y="1367"/>
              <a:ext cx="2036" cy="14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ca-ES" sz="1800">
                <a:latin typeface="Arial Narrow" charset="0"/>
              </a:endParaRPr>
            </a:p>
          </p:txBody>
        </p:sp>
        <p:sp>
          <p:nvSpPr>
            <p:cNvPr id="50189" name="Line 8"/>
            <p:cNvSpPr>
              <a:spLocks noChangeShapeType="1"/>
            </p:cNvSpPr>
            <p:nvPr/>
          </p:nvSpPr>
          <p:spPr bwMode="auto">
            <a:xfrm>
              <a:off x="3510" y="1847"/>
              <a:ext cx="201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0" name="Line 9"/>
            <p:cNvSpPr>
              <a:spLocks noChangeShapeType="1"/>
            </p:cNvSpPr>
            <p:nvPr/>
          </p:nvSpPr>
          <p:spPr bwMode="auto">
            <a:xfrm>
              <a:off x="4197" y="1414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1" name="Line 9"/>
            <p:cNvSpPr>
              <a:spLocks noChangeShapeType="1"/>
            </p:cNvSpPr>
            <p:nvPr/>
          </p:nvSpPr>
          <p:spPr bwMode="auto">
            <a:xfrm>
              <a:off x="4795" y="1390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2" name="Line 8"/>
            <p:cNvSpPr>
              <a:spLocks noChangeShapeType="1"/>
            </p:cNvSpPr>
            <p:nvPr/>
          </p:nvSpPr>
          <p:spPr bwMode="auto">
            <a:xfrm>
              <a:off x="3521" y="2297"/>
              <a:ext cx="201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193" name="Group 25"/>
            <p:cNvGrpSpPr>
              <a:grpSpLocks/>
            </p:cNvGrpSpPr>
            <p:nvPr/>
          </p:nvGrpSpPr>
          <p:grpSpPr bwMode="auto">
            <a:xfrm>
              <a:off x="3226" y="1684"/>
              <a:ext cx="1197" cy="1363"/>
              <a:chOff x="3226" y="1684"/>
              <a:chExt cx="1197" cy="1363"/>
            </a:xfrm>
          </p:grpSpPr>
          <p:sp>
            <p:nvSpPr>
              <p:cNvPr id="50194" name="Line 21"/>
              <p:cNvSpPr>
                <a:spLocks noChangeShapeType="1"/>
              </p:cNvSpPr>
              <p:nvPr/>
            </p:nvSpPr>
            <p:spPr bwMode="auto">
              <a:xfrm flipH="1" flipV="1">
                <a:off x="3364" y="2020"/>
                <a:ext cx="27" cy="8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5" name="Line 22"/>
              <p:cNvSpPr>
                <a:spLocks noChangeShapeType="1"/>
              </p:cNvSpPr>
              <p:nvPr/>
            </p:nvSpPr>
            <p:spPr bwMode="auto">
              <a:xfrm>
                <a:off x="3403" y="2914"/>
                <a:ext cx="8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6" name="Text Box 23"/>
              <p:cNvSpPr txBox="1">
                <a:spLocks noChangeArrowheads="1"/>
              </p:cNvSpPr>
              <p:nvPr/>
            </p:nvSpPr>
            <p:spPr bwMode="auto">
              <a:xfrm>
                <a:off x="3226" y="1684"/>
                <a:ext cx="200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 Narrow" charset="0"/>
                  </a:rPr>
                  <a:t>y</a:t>
                </a:r>
              </a:p>
            </p:txBody>
          </p:sp>
          <p:sp>
            <p:nvSpPr>
              <p:cNvPr id="50197" name="Text Box 24"/>
              <p:cNvSpPr txBox="1">
                <a:spLocks noChangeArrowheads="1"/>
              </p:cNvSpPr>
              <p:nvPr/>
            </p:nvSpPr>
            <p:spPr bwMode="auto">
              <a:xfrm>
                <a:off x="4223" y="2762"/>
                <a:ext cx="200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 Narrow" charset="0"/>
                  </a:rPr>
                  <a:t>x</a:t>
                </a:r>
              </a:p>
            </p:txBody>
          </p:sp>
        </p:grpSp>
      </p:grp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5" name="Conector recto 2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05481" y="1981200"/>
            <a:ext cx="508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that the function f to derive is our image I: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07B7C00-ACA2-DE4A-87F3-0E4EFB064423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785510" y="5189177"/>
            <a:ext cx="517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happens when there is noise in the image?</a:t>
            </a:r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/>
        </p:nvGraphicFramePr>
        <p:xfrm>
          <a:off x="3507848" y="2667000"/>
          <a:ext cx="1011237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cuaciÛn" r:id="rId8" imgW="685800" imgH="774700" progId="Equation.3">
                  <p:embed/>
                </p:oleObj>
              </mc:Choice>
              <mc:Fallback>
                <p:oleObj name="EcuaciÛn" r:id="rId8" imgW="685800" imgH="774700" progId="Equation.3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7848" y="2667000"/>
                        <a:ext cx="1011237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C8D2F8-CCC5-C04C-B457-164C0084B99B}"/>
              </a:ext>
            </a:extLst>
          </p:cNvPr>
          <p:cNvSpPr/>
          <p:nvPr/>
        </p:nvSpPr>
        <p:spPr>
          <a:xfrm>
            <a:off x="6911619" y="2696991"/>
            <a:ext cx="1587079" cy="49151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CDEA3D0-58D7-C341-91D7-A2784B78096E}"/>
              </a:ext>
            </a:extLst>
          </p:cNvPr>
          <p:cNvSpPr/>
          <p:nvPr/>
        </p:nvSpPr>
        <p:spPr>
          <a:xfrm rot="16200000">
            <a:off x="6739944" y="2296523"/>
            <a:ext cx="1051440" cy="708676"/>
          </a:xfrm>
          <a:prstGeom prst="roundRect">
            <a:avLst/>
          </a:prstGeom>
          <a:noFill/>
          <a:ln>
            <a:solidFill>
              <a:srgbClr val="01FF0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D31445C-BE2F-5E4B-8475-1AF5FC96B675}"/>
              </a:ext>
            </a:extLst>
          </p:cNvPr>
          <p:cNvSpPr/>
          <p:nvPr/>
        </p:nvSpPr>
        <p:spPr>
          <a:xfrm>
            <a:off x="1151146" y="3270587"/>
            <a:ext cx="974715" cy="49151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5760339-F9A6-A44D-95FE-203BDDEEF7DC}"/>
              </a:ext>
            </a:extLst>
          </p:cNvPr>
          <p:cNvSpPr/>
          <p:nvPr/>
        </p:nvSpPr>
        <p:spPr>
          <a:xfrm rot="16200000">
            <a:off x="1372027" y="2181441"/>
            <a:ext cx="569478" cy="1011237"/>
          </a:xfrm>
          <a:prstGeom prst="roundRect">
            <a:avLst/>
          </a:prstGeom>
          <a:noFill/>
          <a:ln>
            <a:solidFill>
              <a:srgbClr val="01FF0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661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 animBg="1"/>
      <p:bldP spid="26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3800" dirty="0"/>
              <a:t>Recall: 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525963"/>
          </a:xfrm>
        </p:spPr>
        <p:txBody>
          <a:bodyPr/>
          <a:lstStyle/>
          <a:p>
            <a:r>
              <a:rPr lang="en-US" sz="2800" dirty="0"/>
              <a:t>Compute a function of the local neighborhood at each pixel in the image</a:t>
            </a:r>
          </a:p>
          <a:p>
            <a:pPr lvl="1"/>
            <a:r>
              <a:rPr lang="en-US" sz="2400" dirty="0"/>
              <a:t>Function specified by a “filter” or mask saying how to combine values from neighbors.</a:t>
            </a:r>
          </a:p>
          <a:p>
            <a:pPr>
              <a:spcBef>
                <a:spcPts val="1800"/>
              </a:spcBef>
              <a:buFontTx/>
              <a:buNone/>
            </a:pPr>
            <a:endParaRPr lang="en-US" sz="1800" dirty="0"/>
          </a:p>
          <a:p>
            <a:pPr>
              <a:spcBef>
                <a:spcPts val="1800"/>
              </a:spcBef>
            </a:pPr>
            <a:r>
              <a:rPr lang="en-US" sz="2800" dirty="0"/>
              <a:t>Uses of filtering:</a:t>
            </a:r>
          </a:p>
          <a:p>
            <a:pPr lvl="1"/>
            <a:r>
              <a:rPr lang="en-US" sz="2400" dirty="0"/>
              <a:t>Enhance an image (</a:t>
            </a:r>
            <a:r>
              <a:rPr lang="en-US" sz="2400" dirty="0" err="1"/>
              <a:t>denoise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Extract information (edges, </a:t>
            </a:r>
            <a:r>
              <a:rPr lang="en-US" sz="2400" dirty="0" err="1"/>
              <a:t>etc</a:t>
            </a:r>
            <a:r>
              <a:rPr lang="en-US" sz="2400" dirty="0"/>
              <a:t>) – to see later</a:t>
            </a:r>
          </a:p>
          <a:p>
            <a:pPr lvl="1"/>
            <a:r>
              <a:rPr lang="en-US" sz="2400" dirty="0"/>
              <a:t>Detect patterns (template matching) – to see later</a:t>
            </a:r>
          </a:p>
          <a:p>
            <a:pPr lvl="1"/>
            <a:endParaRPr lang="en-US" sz="2400" dirty="0"/>
          </a:p>
        </p:txBody>
      </p:sp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7056438" y="6608763"/>
            <a:ext cx="38163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Adapted from Derek Hoiem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56E0782-34A5-0A47-812F-C63B5449BEBF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0178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06BA6E30-A655-004B-831B-37D7ECEA1AF2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20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First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derivatives: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discrete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operators</a:t>
            </a:r>
            <a:r>
              <a:rPr lang="ca-ES" sz="2000" dirty="0">
                <a:latin typeface="Arial Narrow" charset="0"/>
              </a:rPr>
              <a:t>.</a:t>
            </a:r>
          </a:p>
        </p:txBody>
      </p:sp>
      <p:graphicFrame>
        <p:nvGraphicFramePr>
          <p:cNvPr id="5129" name="Object 10"/>
          <p:cNvGraphicFramePr>
            <a:graphicFrameLocks noChangeAspect="1"/>
          </p:cNvGraphicFramePr>
          <p:nvPr/>
        </p:nvGraphicFramePr>
        <p:xfrm>
          <a:off x="2466181" y="4806213"/>
          <a:ext cx="4364038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EcuaciÛn" r:id="rId4" imgW="2844800" imgH="825500" progId="Equation.3">
                  <p:embed/>
                </p:oleObj>
              </mc:Choice>
              <mc:Fallback>
                <p:oleObj name="EcuaciÛn" r:id="rId4" imgW="2844800" imgH="825500" progId="Equation.3">
                  <p:embed/>
                  <p:pic>
                    <p:nvPicPr>
                      <p:cNvPr id="512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181" y="4806213"/>
                        <a:ext cx="4364038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7 CuadroTexto"/>
          <p:cNvSpPr txBox="1">
            <a:spLocks noChangeArrowheads="1"/>
          </p:cNvSpPr>
          <p:nvPr/>
        </p:nvSpPr>
        <p:spPr bwMode="auto">
          <a:xfrm>
            <a:off x="381000" y="3778112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b="1" dirty="0" err="1">
                <a:latin typeface="Arial Narrow" charset="0"/>
              </a:rPr>
              <a:t>Alternative</a:t>
            </a:r>
            <a:r>
              <a:rPr lang="es-ES" dirty="0">
                <a:latin typeface="Arial Narrow" charset="0"/>
              </a:rPr>
              <a:t>: </a:t>
            </a:r>
            <a:r>
              <a:rPr lang="es-ES" dirty="0" err="1">
                <a:latin typeface="Arial Narrow" charset="0"/>
              </a:rPr>
              <a:t>getting</a:t>
            </a:r>
            <a:r>
              <a:rPr lang="es-ES" dirty="0">
                <a:latin typeface="Arial Narrow" charset="0"/>
              </a:rPr>
              <a:t> </a:t>
            </a:r>
            <a:r>
              <a:rPr lang="es-ES" dirty="0" err="1">
                <a:latin typeface="Arial Narrow" charset="0"/>
              </a:rPr>
              <a:t>the</a:t>
            </a:r>
            <a:r>
              <a:rPr lang="es-ES" dirty="0">
                <a:latin typeface="Arial Narrow" charset="0"/>
              </a:rPr>
              <a:t> </a:t>
            </a:r>
            <a:r>
              <a:rPr lang="es-ES" dirty="0" err="1">
                <a:latin typeface="Arial Narrow" charset="0"/>
              </a:rPr>
              <a:t>average</a:t>
            </a:r>
            <a:r>
              <a:rPr lang="es-ES" dirty="0">
                <a:latin typeface="Arial Narrow" charset="0"/>
              </a:rPr>
              <a:t> of </a:t>
            </a:r>
            <a:r>
              <a:rPr lang="es-ES" dirty="0" err="1">
                <a:latin typeface="Arial Narrow" charset="0"/>
              </a:rPr>
              <a:t>the</a:t>
            </a:r>
            <a:r>
              <a:rPr lang="es-ES" dirty="0">
                <a:latin typeface="Arial Narrow" charset="0"/>
              </a:rPr>
              <a:t> 3 </a:t>
            </a:r>
            <a:r>
              <a:rPr lang="es-ES" dirty="0" err="1">
                <a:latin typeface="Arial Narrow" charset="0"/>
              </a:rPr>
              <a:t>derivatives</a:t>
            </a:r>
            <a:r>
              <a:rPr lang="es-ES" dirty="0">
                <a:latin typeface="Arial Narrow" charset="0"/>
              </a:rPr>
              <a:t> in </a:t>
            </a:r>
            <a:r>
              <a:rPr lang="es-ES" dirty="0" err="1">
                <a:latin typeface="Arial Narrow" charset="0"/>
              </a:rPr>
              <a:t>order</a:t>
            </a:r>
            <a:r>
              <a:rPr lang="es-ES" dirty="0">
                <a:latin typeface="Arial Narrow" charset="0"/>
              </a:rPr>
              <a:t> </a:t>
            </a:r>
            <a:r>
              <a:rPr lang="es-ES" dirty="0" err="1">
                <a:latin typeface="Arial Narrow" charset="0"/>
              </a:rPr>
              <a:t>to</a:t>
            </a:r>
            <a:r>
              <a:rPr lang="es-ES" dirty="0">
                <a:latin typeface="Arial Narrow" charset="0"/>
              </a:rPr>
              <a:t> be </a:t>
            </a:r>
            <a:r>
              <a:rPr lang="es-ES" dirty="0" err="1">
                <a:latin typeface="Arial Narrow" charset="0"/>
              </a:rPr>
              <a:t>less</a:t>
            </a:r>
            <a:r>
              <a:rPr lang="es-ES" dirty="0">
                <a:latin typeface="Arial Narrow" charset="0"/>
              </a:rPr>
              <a:t> </a:t>
            </a:r>
            <a:r>
              <a:rPr lang="es-ES" dirty="0" err="1">
                <a:latin typeface="Arial Narrow" charset="0"/>
              </a:rPr>
              <a:t>sensitive</a:t>
            </a:r>
            <a:r>
              <a:rPr lang="es-ES" dirty="0">
                <a:latin typeface="Arial Narrow" charset="0"/>
              </a:rPr>
              <a:t> </a:t>
            </a:r>
            <a:r>
              <a:rPr lang="es-ES" dirty="0" err="1">
                <a:latin typeface="Arial Narrow" charset="0"/>
              </a:rPr>
              <a:t>to</a:t>
            </a:r>
            <a:r>
              <a:rPr lang="es-ES" dirty="0">
                <a:latin typeface="Arial Narrow" charset="0"/>
              </a:rPr>
              <a:t> </a:t>
            </a:r>
            <a:r>
              <a:rPr lang="es-ES" dirty="0" err="1">
                <a:latin typeface="Arial Narrow" charset="0"/>
              </a:rPr>
              <a:t>noise</a:t>
            </a:r>
            <a:r>
              <a:rPr lang="es-ES" dirty="0">
                <a:latin typeface="Arial Narrow" charset="0"/>
              </a:rPr>
              <a:t>:</a:t>
            </a: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715000" y="1219200"/>
            <a:ext cx="2828662" cy="2137828"/>
            <a:chOff x="3226" y="1255"/>
            <a:chExt cx="2317" cy="1792"/>
          </a:xfrm>
        </p:grpSpPr>
        <p:graphicFrame>
          <p:nvGraphicFramePr>
            <p:cNvPr id="50187" name="Object 6"/>
            <p:cNvGraphicFramePr>
              <a:graphicFrameLocks noChangeAspect="1"/>
            </p:cNvGraphicFramePr>
            <p:nvPr/>
          </p:nvGraphicFramePr>
          <p:xfrm>
            <a:off x="3464" y="1255"/>
            <a:ext cx="2079" cy="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4" name="EcuaciÛn" r:id="rId6" imgW="1308100" imgH="825500" progId="Equation.3">
                    <p:embed/>
                  </p:oleObj>
                </mc:Choice>
                <mc:Fallback>
                  <p:oleObj name="EcuaciÛn" r:id="rId6" imgW="1308100" imgH="825500" progId="Equation.3">
                    <p:embed/>
                    <p:pic>
                      <p:nvPicPr>
                        <p:cNvPr id="5018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4" y="1255"/>
                          <a:ext cx="2079" cy="1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8" name="Rectangle 7"/>
            <p:cNvSpPr>
              <a:spLocks noChangeArrowheads="1"/>
            </p:cNvSpPr>
            <p:nvPr/>
          </p:nvSpPr>
          <p:spPr bwMode="auto">
            <a:xfrm>
              <a:off x="3487" y="1367"/>
              <a:ext cx="2036" cy="14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ca-ES" sz="1800">
                <a:latin typeface="Arial Narrow" charset="0"/>
              </a:endParaRPr>
            </a:p>
          </p:txBody>
        </p:sp>
        <p:sp>
          <p:nvSpPr>
            <p:cNvPr id="50189" name="Line 8"/>
            <p:cNvSpPr>
              <a:spLocks noChangeShapeType="1"/>
            </p:cNvSpPr>
            <p:nvPr/>
          </p:nvSpPr>
          <p:spPr bwMode="auto">
            <a:xfrm>
              <a:off x="3510" y="1847"/>
              <a:ext cx="201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0" name="Line 9"/>
            <p:cNvSpPr>
              <a:spLocks noChangeShapeType="1"/>
            </p:cNvSpPr>
            <p:nvPr/>
          </p:nvSpPr>
          <p:spPr bwMode="auto">
            <a:xfrm>
              <a:off x="4197" y="1414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1" name="Line 9"/>
            <p:cNvSpPr>
              <a:spLocks noChangeShapeType="1"/>
            </p:cNvSpPr>
            <p:nvPr/>
          </p:nvSpPr>
          <p:spPr bwMode="auto">
            <a:xfrm>
              <a:off x="4795" y="1390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2" name="Line 8"/>
            <p:cNvSpPr>
              <a:spLocks noChangeShapeType="1"/>
            </p:cNvSpPr>
            <p:nvPr/>
          </p:nvSpPr>
          <p:spPr bwMode="auto">
            <a:xfrm>
              <a:off x="3521" y="2297"/>
              <a:ext cx="201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193" name="Group 25"/>
            <p:cNvGrpSpPr>
              <a:grpSpLocks/>
            </p:cNvGrpSpPr>
            <p:nvPr/>
          </p:nvGrpSpPr>
          <p:grpSpPr bwMode="auto">
            <a:xfrm>
              <a:off x="3226" y="1684"/>
              <a:ext cx="1197" cy="1363"/>
              <a:chOff x="3226" y="1684"/>
              <a:chExt cx="1197" cy="1363"/>
            </a:xfrm>
          </p:grpSpPr>
          <p:sp>
            <p:nvSpPr>
              <p:cNvPr id="50194" name="Line 21"/>
              <p:cNvSpPr>
                <a:spLocks noChangeShapeType="1"/>
              </p:cNvSpPr>
              <p:nvPr/>
            </p:nvSpPr>
            <p:spPr bwMode="auto">
              <a:xfrm flipH="1" flipV="1">
                <a:off x="3364" y="2020"/>
                <a:ext cx="27" cy="8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5" name="Line 22"/>
              <p:cNvSpPr>
                <a:spLocks noChangeShapeType="1"/>
              </p:cNvSpPr>
              <p:nvPr/>
            </p:nvSpPr>
            <p:spPr bwMode="auto">
              <a:xfrm>
                <a:off x="3403" y="2914"/>
                <a:ext cx="8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6" name="Text Box 23"/>
              <p:cNvSpPr txBox="1">
                <a:spLocks noChangeArrowheads="1"/>
              </p:cNvSpPr>
              <p:nvPr/>
            </p:nvSpPr>
            <p:spPr bwMode="auto">
              <a:xfrm>
                <a:off x="3226" y="1684"/>
                <a:ext cx="200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 Narrow" charset="0"/>
                  </a:rPr>
                  <a:t>y</a:t>
                </a:r>
              </a:p>
            </p:txBody>
          </p:sp>
          <p:sp>
            <p:nvSpPr>
              <p:cNvPr id="50197" name="Text Box 24"/>
              <p:cNvSpPr txBox="1">
                <a:spLocks noChangeArrowheads="1"/>
              </p:cNvSpPr>
              <p:nvPr/>
            </p:nvSpPr>
            <p:spPr bwMode="auto">
              <a:xfrm>
                <a:off x="4223" y="2762"/>
                <a:ext cx="200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 Narrow" charset="0"/>
                  </a:rPr>
                  <a:t>x</a:t>
                </a:r>
              </a:p>
            </p:txBody>
          </p:sp>
        </p:grpSp>
      </p:grp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5" name="Conector recto 2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32145" y="1242898"/>
            <a:ext cx="4823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be less sensitive to noise?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07B7C00-ACA2-DE4A-87F3-0E4EFB064423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/>
        </p:nvGraphicFramePr>
        <p:xfrm>
          <a:off x="3505200" y="1905000"/>
          <a:ext cx="1011237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cuaciÛn" r:id="rId8" imgW="685800" imgH="774700" progId="Equation.3">
                  <p:embed/>
                </p:oleObj>
              </mc:Choice>
              <mc:Fallback>
                <p:oleObj name="EcuaciÛn" r:id="rId8" imgW="685800" imgH="774700" progId="Equation.3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905000"/>
                        <a:ext cx="1011237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19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7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2226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72FE075A-5151-144E-A822-1E1FF0E22A76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21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6822031" y="1405158"/>
            <a:ext cx="1998171" cy="1465982"/>
            <a:chOff x="3275" y="1365"/>
            <a:chExt cx="2260" cy="1868"/>
          </a:xfrm>
        </p:grpSpPr>
        <p:graphicFrame>
          <p:nvGraphicFramePr>
            <p:cNvPr id="52235" name="Object 6"/>
            <p:cNvGraphicFramePr>
              <a:graphicFrameLocks noChangeAspect="1"/>
            </p:cNvGraphicFramePr>
            <p:nvPr/>
          </p:nvGraphicFramePr>
          <p:xfrm>
            <a:off x="3504" y="1365"/>
            <a:ext cx="1998" cy="1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1" name="Ecuación" r:id="rId4" imgW="1257300" imgH="711200" progId="Equation.3">
                    <p:embed/>
                  </p:oleObj>
                </mc:Choice>
                <mc:Fallback>
                  <p:oleObj name="Ecuación" r:id="rId4" imgW="1257300" imgH="711200" progId="Equation.3">
                    <p:embed/>
                    <p:pic>
                      <p:nvPicPr>
                        <p:cNvPr id="5223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365"/>
                          <a:ext cx="1998" cy="1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36" name="Rectangle 7"/>
            <p:cNvSpPr>
              <a:spLocks noChangeArrowheads="1"/>
            </p:cNvSpPr>
            <p:nvPr/>
          </p:nvSpPr>
          <p:spPr bwMode="auto">
            <a:xfrm>
              <a:off x="3487" y="1367"/>
              <a:ext cx="2036" cy="13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ca-ES" sz="1800">
                <a:latin typeface="Arial Narrow" charset="0"/>
              </a:endParaRPr>
            </a:p>
          </p:txBody>
        </p:sp>
        <p:sp>
          <p:nvSpPr>
            <p:cNvPr id="52237" name="Line 8"/>
            <p:cNvSpPr>
              <a:spLocks noChangeShapeType="1"/>
            </p:cNvSpPr>
            <p:nvPr/>
          </p:nvSpPr>
          <p:spPr bwMode="auto">
            <a:xfrm>
              <a:off x="3510" y="1847"/>
              <a:ext cx="201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8" name="Line 9"/>
            <p:cNvSpPr>
              <a:spLocks noChangeShapeType="1"/>
            </p:cNvSpPr>
            <p:nvPr/>
          </p:nvSpPr>
          <p:spPr bwMode="auto">
            <a:xfrm>
              <a:off x="4197" y="1414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9" name="Line 9"/>
            <p:cNvSpPr>
              <a:spLocks noChangeShapeType="1"/>
            </p:cNvSpPr>
            <p:nvPr/>
          </p:nvSpPr>
          <p:spPr bwMode="auto">
            <a:xfrm>
              <a:off x="4795" y="1390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0" name="Line 8"/>
            <p:cNvSpPr>
              <a:spLocks noChangeShapeType="1"/>
            </p:cNvSpPr>
            <p:nvPr/>
          </p:nvSpPr>
          <p:spPr bwMode="auto">
            <a:xfrm>
              <a:off x="3521" y="2297"/>
              <a:ext cx="201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2241" name="Group 25"/>
            <p:cNvGrpSpPr>
              <a:grpSpLocks/>
            </p:cNvGrpSpPr>
            <p:nvPr/>
          </p:nvGrpSpPr>
          <p:grpSpPr bwMode="auto">
            <a:xfrm>
              <a:off x="3275" y="1814"/>
              <a:ext cx="1264" cy="1419"/>
              <a:chOff x="3275" y="1814"/>
              <a:chExt cx="1264" cy="1419"/>
            </a:xfrm>
          </p:grpSpPr>
          <p:sp>
            <p:nvSpPr>
              <p:cNvPr id="52242" name="Line 21"/>
              <p:cNvSpPr>
                <a:spLocks noChangeShapeType="1"/>
              </p:cNvSpPr>
              <p:nvPr/>
            </p:nvSpPr>
            <p:spPr bwMode="auto">
              <a:xfrm flipH="1" flipV="1">
                <a:off x="3364" y="2020"/>
                <a:ext cx="27" cy="8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43" name="Line 22"/>
              <p:cNvSpPr>
                <a:spLocks noChangeShapeType="1"/>
              </p:cNvSpPr>
              <p:nvPr/>
            </p:nvSpPr>
            <p:spPr bwMode="auto">
              <a:xfrm>
                <a:off x="3403" y="2914"/>
                <a:ext cx="8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44" name="Text Box 23"/>
              <p:cNvSpPr txBox="1">
                <a:spLocks noChangeArrowheads="1"/>
              </p:cNvSpPr>
              <p:nvPr/>
            </p:nvSpPr>
            <p:spPr bwMode="auto">
              <a:xfrm>
                <a:off x="3275" y="1814"/>
                <a:ext cx="316" cy="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 dirty="0">
                    <a:latin typeface="Arial Narrow" charset="0"/>
                  </a:rPr>
                  <a:t>y</a:t>
                </a:r>
              </a:p>
            </p:txBody>
          </p:sp>
          <p:sp>
            <p:nvSpPr>
              <p:cNvPr id="52245" name="Text Box 24"/>
              <p:cNvSpPr txBox="1">
                <a:spLocks noChangeArrowheads="1"/>
              </p:cNvSpPr>
              <p:nvPr/>
            </p:nvSpPr>
            <p:spPr bwMode="auto">
              <a:xfrm>
                <a:off x="4223" y="2762"/>
                <a:ext cx="316" cy="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 dirty="0">
                    <a:latin typeface="Arial Narrow" charset="0"/>
                  </a:rPr>
                  <a:t>x</a:t>
                </a:r>
              </a:p>
            </p:txBody>
          </p:sp>
        </p:grpSp>
      </p:grpSp>
      <p:graphicFrame>
        <p:nvGraphicFramePr>
          <p:cNvPr id="52232" name="Object 10"/>
          <p:cNvGraphicFramePr>
            <a:graphicFrameLocks noChangeAspect="1"/>
          </p:cNvGraphicFramePr>
          <p:nvPr/>
        </p:nvGraphicFramePr>
        <p:xfrm>
          <a:off x="557213" y="1939925"/>
          <a:ext cx="4830762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EcuaciÛn" r:id="rId6" imgW="3149600" imgH="850900" progId="Equation.3">
                  <p:embed/>
                </p:oleObj>
              </mc:Choice>
              <mc:Fallback>
                <p:oleObj name="EcuaciÛn" r:id="rId6" imgW="3149600" imgH="850900" progId="Equation.3">
                  <p:embed/>
                  <p:pic>
                    <p:nvPicPr>
                      <p:cNvPr id="5223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1939925"/>
                        <a:ext cx="4830762" cy="1306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3" name="CuadroTexto 1"/>
          <p:cNvSpPr txBox="1">
            <a:spLocks noChangeArrowheads="1"/>
          </p:cNvSpPr>
          <p:nvPr/>
        </p:nvSpPr>
        <p:spPr bwMode="auto">
          <a:xfrm>
            <a:off x="457200" y="1245164"/>
            <a:ext cx="53321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dirty="0" err="1"/>
              <a:t>If</a:t>
            </a:r>
            <a:r>
              <a:rPr lang="ca-ES" dirty="0"/>
              <a:t> </a:t>
            </a:r>
            <a:r>
              <a:rPr lang="ca-ES" dirty="0" err="1"/>
              <a:t>we</a:t>
            </a:r>
            <a:r>
              <a:rPr lang="ca-ES" dirty="0"/>
              <a:t> </a:t>
            </a:r>
            <a:r>
              <a:rPr lang="ca-ES" dirty="0" err="1"/>
              <a:t>consider</a:t>
            </a:r>
            <a:r>
              <a:rPr lang="ca-ES" dirty="0"/>
              <a:t> </a:t>
            </a:r>
            <a:r>
              <a:rPr lang="ca-ES" dirty="0" err="1"/>
              <a:t>symetric</a:t>
            </a:r>
            <a:r>
              <a:rPr lang="ca-ES" dirty="0"/>
              <a:t> </a:t>
            </a:r>
            <a:r>
              <a:rPr lang="ca-ES" dirty="0" err="1"/>
              <a:t>finite</a:t>
            </a:r>
            <a:r>
              <a:rPr lang="ca-ES" dirty="0"/>
              <a:t> </a:t>
            </a:r>
            <a:r>
              <a:rPr lang="ca-ES" dirty="0" err="1"/>
              <a:t>differences</a:t>
            </a:r>
            <a:r>
              <a:rPr lang="ca-ES" dirty="0"/>
              <a:t>:</a:t>
            </a:r>
          </a:p>
          <a:p>
            <a:pPr eaLnBrk="1" hangingPunct="1"/>
            <a:endParaRPr lang="ca-ES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6" name="Conector recto 2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First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derivatives: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discrete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operators</a:t>
            </a:r>
            <a:r>
              <a:rPr lang="ca-ES" sz="2000" dirty="0">
                <a:latin typeface="Arial Narrow" charset="0"/>
              </a:rPr>
              <a:t>.</a:t>
            </a:r>
          </a:p>
        </p:txBody>
      </p:sp>
      <p:sp>
        <p:nvSpPr>
          <p:cNvPr id="23" name="CuadroTexto 1"/>
          <p:cNvSpPr txBox="1">
            <a:spLocks noChangeArrowheads="1"/>
          </p:cNvSpPr>
          <p:nvPr/>
        </p:nvSpPr>
        <p:spPr bwMode="auto">
          <a:xfrm>
            <a:off x="685800" y="3962400"/>
            <a:ext cx="8210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dirty="0" err="1"/>
              <a:t>What</a:t>
            </a:r>
            <a:r>
              <a:rPr lang="ca-ES" dirty="0"/>
              <a:t> </a:t>
            </a:r>
            <a:r>
              <a:rPr lang="ca-ES" dirty="0" err="1"/>
              <a:t>would</a:t>
            </a:r>
            <a:r>
              <a:rPr lang="ca-ES" dirty="0"/>
              <a:t> be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conolution</a:t>
            </a:r>
            <a:r>
              <a:rPr lang="ca-ES" dirty="0"/>
              <a:t> </a:t>
            </a:r>
            <a:r>
              <a:rPr lang="ca-ES" dirty="0" err="1"/>
              <a:t>mask</a:t>
            </a:r>
            <a:r>
              <a:rPr lang="ca-ES" dirty="0"/>
              <a:t> to </a:t>
            </a:r>
            <a:r>
              <a:rPr lang="ca-ES" dirty="0" err="1"/>
              <a:t>compute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derivatives?</a:t>
            </a:r>
          </a:p>
          <a:p>
            <a:pPr eaLnBrk="1" hangingPunct="1"/>
            <a:endParaRPr lang="ca-ES" dirty="0"/>
          </a:p>
        </p:txBody>
      </p:sp>
      <p:grpSp>
        <p:nvGrpSpPr>
          <p:cNvPr id="24" name="Group 26"/>
          <p:cNvGrpSpPr>
            <a:grpSpLocks/>
          </p:cNvGrpSpPr>
          <p:nvPr/>
        </p:nvGrpSpPr>
        <p:grpSpPr bwMode="auto">
          <a:xfrm>
            <a:off x="2210421" y="4606612"/>
            <a:ext cx="1523832" cy="1834781"/>
            <a:chOff x="3924" y="1331"/>
            <a:chExt cx="1179" cy="1500"/>
          </a:xfrm>
        </p:grpSpPr>
        <p:graphicFrame>
          <p:nvGraphicFramePr>
            <p:cNvPr id="2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3608446"/>
                </p:ext>
              </p:extLst>
            </p:nvPr>
          </p:nvGraphicFramePr>
          <p:xfrm>
            <a:off x="3946" y="1331"/>
            <a:ext cx="1110" cy="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3" name="EcuaciÛn" r:id="rId8" imgW="698500" imgH="774700" progId="Equation.3">
                    <p:embed/>
                  </p:oleObj>
                </mc:Choice>
                <mc:Fallback>
                  <p:oleObj name="EcuaciÛn" r:id="rId8" imgW="698500" imgH="774700" progId="Equation.3">
                    <p:embed/>
                    <p:pic>
                      <p:nvPicPr>
                        <p:cNvPr id="2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6" y="1331"/>
                          <a:ext cx="1110" cy="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3924" y="1367"/>
              <a:ext cx="1179" cy="13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ca-ES" sz="1800">
                <a:latin typeface="Arial Narrow" charset="0"/>
              </a:endParaRPr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>
              <a:off x="3924" y="1863"/>
              <a:ext cx="1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>
              <a:off x="4395" y="1427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9"/>
            <p:cNvSpPr>
              <a:spLocks noChangeShapeType="1"/>
            </p:cNvSpPr>
            <p:nvPr/>
          </p:nvSpPr>
          <p:spPr bwMode="auto">
            <a:xfrm>
              <a:off x="4690" y="1365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8"/>
            <p:cNvSpPr>
              <a:spLocks noChangeShapeType="1"/>
            </p:cNvSpPr>
            <p:nvPr/>
          </p:nvSpPr>
          <p:spPr bwMode="auto">
            <a:xfrm>
              <a:off x="3924" y="2299"/>
              <a:ext cx="1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1447800" y="5181600"/>
            <a:ext cx="62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Mx=</a:t>
            </a:r>
            <a:endParaRPr lang="en" dirty="0"/>
          </a:p>
        </p:txBody>
      </p:sp>
      <p:grpSp>
        <p:nvGrpSpPr>
          <p:cNvPr id="39" name="Group 26"/>
          <p:cNvGrpSpPr>
            <a:grpSpLocks/>
          </p:cNvGrpSpPr>
          <p:nvPr/>
        </p:nvGrpSpPr>
        <p:grpSpPr bwMode="auto">
          <a:xfrm>
            <a:off x="6096000" y="4572000"/>
            <a:ext cx="1523832" cy="1834781"/>
            <a:chOff x="3924" y="1304"/>
            <a:chExt cx="1179" cy="1500"/>
          </a:xfrm>
        </p:grpSpPr>
        <p:graphicFrame>
          <p:nvGraphicFramePr>
            <p:cNvPr id="40" name="Object 6"/>
            <p:cNvGraphicFramePr>
              <a:graphicFrameLocks noChangeAspect="1"/>
            </p:cNvGraphicFramePr>
            <p:nvPr/>
          </p:nvGraphicFramePr>
          <p:xfrm>
            <a:off x="3978" y="1304"/>
            <a:ext cx="1048" cy="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4" name="EcuaciÛn" r:id="rId10" imgW="660400" imgH="774700" progId="Equation.3">
                    <p:embed/>
                  </p:oleObj>
                </mc:Choice>
                <mc:Fallback>
                  <p:oleObj name="EcuaciÛn" r:id="rId10" imgW="660400" imgH="774700" progId="Equation.3">
                    <p:embed/>
                    <p:pic>
                      <p:nvPicPr>
                        <p:cNvPr id="4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304"/>
                          <a:ext cx="1048" cy="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Rectangle 7"/>
            <p:cNvSpPr>
              <a:spLocks noChangeArrowheads="1"/>
            </p:cNvSpPr>
            <p:nvPr/>
          </p:nvSpPr>
          <p:spPr bwMode="auto">
            <a:xfrm>
              <a:off x="3924" y="1367"/>
              <a:ext cx="1179" cy="13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ca-ES" sz="1800">
                <a:latin typeface="Arial Narrow" charset="0"/>
              </a:endParaRPr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924" y="1863"/>
              <a:ext cx="1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9"/>
            <p:cNvSpPr>
              <a:spLocks noChangeShapeType="1"/>
            </p:cNvSpPr>
            <p:nvPr/>
          </p:nvSpPr>
          <p:spPr bwMode="auto">
            <a:xfrm>
              <a:off x="4330" y="1402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9"/>
            <p:cNvSpPr>
              <a:spLocks noChangeShapeType="1"/>
            </p:cNvSpPr>
            <p:nvPr/>
          </p:nvSpPr>
          <p:spPr bwMode="auto">
            <a:xfrm>
              <a:off x="4631" y="1365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>
              <a:off x="3924" y="2299"/>
              <a:ext cx="1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CuadroTexto 45"/>
          <p:cNvSpPr txBox="1"/>
          <p:nvPr/>
        </p:nvSpPr>
        <p:spPr>
          <a:xfrm>
            <a:off x="5333379" y="5180014"/>
            <a:ext cx="62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My</a:t>
            </a:r>
            <a:r>
              <a:rPr lang="es-ES_tradnl" dirty="0"/>
              <a:t>=</a:t>
            </a:r>
            <a:endParaRPr lang="en" dirty="0"/>
          </a:p>
        </p:txBody>
      </p:sp>
      <p:sp>
        <p:nvSpPr>
          <p:cNvPr id="6" name="CuadroTexto 5"/>
          <p:cNvSpPr txBox="1"/>
          <p:nvPr/>
        </p:nvSpPr>
        <p:spPr>
          <a:xfrm>
            <a:off x="3962400" y="6324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Prewitt</a:t>
            </a:r>
            <a:r>
              <a:rPr lang="es-ES_tradnl" dirty="0"/>
              <a:t> </a:t>
            </a:r>
            <a:r>
              <a:rPr lang="es-ES_tradnl" dirty="0" err="1"/>
              <a:t>masks</a:t>
            </a:r>
            <a:endParaRPr lang="en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080F7B7-F02D-5044-8455-32D2DB488A28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85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Assorted finite difference filters</a:t>
            </a:r>
          </a:p>
        </p:txBody>
      </p:sp>
      <p:pic>
        <p:nvPicPr>
          <p:cNvPr id="111619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b="27605"/>
          <a:stretch/>
        </p:blipFill>
        <p:spPr bwMode="auto">
          <a:xfrm>
            <a:off x="1249363" y="1128713"/>
            <a:ext cx="6276975" cy="227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08550" y="2333625"/>
            <a:ext cx="2373313" cy="1022350"/>
          </a:xfrm>
          <a:prstGeom prst="rect">
            <a:avLst/>
          </a:prstGeom>
          <a:noFill/>
          <a:ln w="9525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0" name="Picture 9" descr="sobeltiger.jpg"/>
          <p:cNvPicPr>
            <a:picLocks noChangeAspect="1"/>
          </p:cNvPicPr>
          <p:nvPr/>
        </p:nvPicPr>
        <p:blipFill>
          <a:blip r:embed="rId4" cstate="print"/>
          <a:srcRect l="17435" t="7281" r="11356" b="11217"/>
          <a:stretch>
            <a:fillRect/>
          </a:stretch>
        </p:blipFill>
        <p:spPr bwMode="auto">
          <a:xfrm>
            <a:off x="6477000" y="4702840"/>
            <a:ext cx="2141537" cy="199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457200" y="3581400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difference between the Prewitt and </a:t>
            </a:r>
            <a:r>
              <a:rPr lang="en-US" dirty="0" err="1"/>
              <a:t>Sobel</a:t>
            </a:r>
            <a:r>
              <a:rPr lang="en-US" dirty="0"/>
              <a:t> operators?</a:t>
            </a:r>
          </a:p>
          <a:p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Sobel</a:t>
            </a:r>
            <a:r>
              <a:rPr lang="en-US" dirty="0"/>
              <a:t>, by using non-uniform weights, gives more importance to the closest neighbors.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do you expect to be better?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F479A37-F101-2641-AFDA-EA8CF08A0A87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4274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877AFB6E-7C3A-5C4C-BA42-BC4895B6784E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23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3"/>
          <a:srcRect l="8453" t="17572" r="57933" b="19754"/>
          <a:stretch>
            <a:fillRect/>
          </a:stretch>
        </p:blipFill>
        <p:spPr bwMode="auto">
          <a:xfrm>
            <a:off x="3563937" y="1172396"/>
            <a:ext cx="1992312" cy="208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858838" y="3235325"/>
            <a:ext cx="758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>
                <a:latin typeface="Arial Narrow" charset="0"/>
              </a:rPr>
              <a:t>Determine to which </a:t>
            </a:r>
            <a:r>
              <a:rPr lang="en-US" sz="2000" dirty="0" err="1">
                <a:latin typeface="Arial Narrow" charset="0"/>
              </a:rPr>
              <a:t>Sobel</a:t>
            </a:r>
            <a:r>
              <a:rPr lang="en-US" sz="2000" dirty="0">
                <a:latin typeface="Arial Narrow" charset="0"/>
              </a:rPr>
              <a:t> masks (</a:t>
            </a:r>
            <a:r>
              <a:rPr lang="en-US" sz="2000" dirty="0" err="1">
                <a:latin typeface="Arial Narrow" charset="0"/>
              </a:rPr>
              <a:t>wrt</a:t>
            </a:r>
            <a:r>
              <a:rPr lang="en-US" sz="2000" dirty="0">
                <a:latin typeface="Arial Narrow" charset="0"/>
              </a:rPr>
              <a:t> x and y) do these images correspond to?!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Assorted finite difference filters</a:t>
            </a:r>
            <a:endParaRPr lang="en-US" dirty="0"/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152400" y="4724400"/>
            <a:ext cx="449579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Skimage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: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b="1" kern="1200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&gt;&gt;from </a:t>
            </a:r>
            <a:r>
              <a:rPr lang="en-US" sz="14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skimage</a:t>
            </a: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import filters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b="1" kern="1200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&gt;&gt;</a:t>
            </a:r>
            <a:r>
              <a:rPr lang="en-US" sz="14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im_vh</a:t>
            </a: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filters.sobel_v</a:t>
            </a: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</a:t>
            </a: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Image should be float and gray value!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28600" y="4038600"/>
            <a:ext cx="625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apply Sobel in </a:t>
            </a:r>
            <a:r>
              <a:rPr lang="en-US" dirty="0" err="1"/>
              <a:t>skimage</a:t>
            </a:r>
            <a:r>
              <a:rPr lang="en-US" dirty="0"/>
              <a:t> to detect the image edges? 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771BD01-6563-1C4C-B2DD-EA841B456328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51" y="1038226"/>
            <a:ext cx="2128383" cy="2221733"/>
          </a:xfrm>
          <a:prstGeom prst="rect">
            <a:avLst/>
          </a:prstGeom>
        </p:spPr>
      </p:pic>
      <p:sp>
        <p:nvSpPr>
          <p:cNvPr id="8" name="AutoShape 2" descr="data:image/png;base64,iVBORw0KGgoAAAANSUhEUgAAAOQAAADuCAYAAAApzKvrAAAABHNCSVQICAgIfAhkiAAAAAlwSFlzAAALEgAACxIB0t1+/AAAIABJREFUeJzsvVmPJMlxLWyR+1JZmZW1dU/vPRxSoqgNEEDxQYAgSC8C9E/0564e9CBAgAC96EGEBFCkOAt7enp6q70q9z2+h7rH68RJ86zMajYv8aEdKFRmRoS7ubktx8yXSNI0tU/lU/lUfj9K7v81AZ/Kp/Kp3JRPCvmpfCq/R+WTQn4qn8rvUfmkkJ/Kp/J7VD4p5KfyqfwelU8K+al8Kr9H5ZNCfiqfyu9R+aSQn8qn8ntUPinkp/Kp/B6VwiY3N5vNtFarWa1Ws3w+/7Fo+lQ+lf9flaOjI7u6ukrWuXcjhTw8PLSnT5/a3/7t39qf/dmf3Xp/kiSGpXlpmobvSZIsXV+nLBYLS5LEcrlc5jczs3w+b/P5PNTNJZfLWZIkNplMMoYkSZJQJ9OWpqmlaRraYRpjfUI7fM8mffPaB11cUKfyjvmqZRXP9TnwJJfLbUT/Ov1LkmTlGM1mM0uSxPL5fOABxkHHADTyf9TLfMSYzOfzTL1o08wyz3Lhtm+TVU++Uf7xH/9xbT5tDFl//etf29u3b9e6VwWXy20M8O6BMi4WC1ssFpamqeXzeVeYcQ316sDxb6oEZpapfz6fZwYS97BAcH9X9VGv6z1sIJSPSrvyhZVOeRqjiYVY+bNOUeMRM8DgJ/MbfcB1Hkttg+lUvnBhJWP6IFfrKJj2g//fNqbr3hMrGyvkuo3pQOMzBs5jiFoYVWRWMBQWJG6XvZ9aRC4s7EwDC0ehkAUSnkX1PJAnWLlczrXorIh6DYXpZ16q8PFnpof5q0qv124rjFQ8b8oeapXgK9+guDrG2jevLS6s+HxdEREMAderBobHYlVffhvloyV11KJ4wonr6t30Ph0MZvZtbWidbCHx2VMANSTajjfY6t1XeRm9rgqxavD5GRQI8jqCoUobG5t1iqISVXL9DDpjv/Hv3vOsxB7/uG41Ll54gnpifIuN46pnNuGflt9JltUj3oM2ZpZhWIbQXC5AR2Y+K8FtEETpgGeB11KoN5/PbTabmZkFj6lQkf9YKVSomEbEMwrjVvUB9PL98/k81KXenw3OKgVkT6f3erCZyypBXQUxVRn0WdDFhnM+n7uIZ5Vh9JRc6QNaifH9Ng+rZZ1xXFU+uofUsg52XweSePczk1EUCrJCKbM9geAEhzcYntBoXauEeZVl9hSC6VM46MFDzxgyLI4JrUer9z2mULHi0b2qnlh8rs8yvzzYy/3j+rx7Yg4hlvz5bZaNFbJYLK51X8wj3lY8QVW4osLuQSAO4qGIOiBJklihUMh4SlVKztJxlteDsR6UZsFnIVNPzzSxpec+Kk8R/8zn88z9iho8Hilvmfe38R9tM381T6BteELuGRm9H6iIUQzT4NXrKY2HxGJ81XpYPpRPsRJzLreVjRVSExwfo9wGlWLPeArHdejA4xorCCsuoCArCASEC8NnD3JpmzE6tXiegqExfmfl87LGTAOgMpTYo2WVF1CBXnV/DApyHR5fVHm8Z/ke5oFneDVhFyvKN5UhheIfw1t+NA+pBZ6FIaOZr3AeU1GH95x+htB5yqHejenROTIMzmKxCP2O0aJeja03hIbv5QHWpJJO7XBb8Eb40/4vFgubTqcZb6k84DoVxq/ydupBvXlAGC1vXDQPoEiEPVEsNlbeeZ5IYTz3n3/nfntxp/JglYHY5JlV5XeW1PGmHMw2gwFmy57H+w0CgXo9yARv4UGZ+Xy+NEBQVoZNnhDo7wyfPS/sWWD1rKBJBTFWB/8GGlCm06nl8/kA1VlgGRGAjhhcU2Xg7zzW+txtU08a/3lwWcfMkx3uF/OcjQiSYh7/YnA2Nj3FReVpk7KxQqqHW1WUmNvgC/7HhJ3r9aCOJ+ge/WpVvXs1XvSgmTeJz4sNvLbQXuz7OoYpZsm1xOBgjLer6NB+KrTDb9rmbTBR2/Iyw0zbqjHzFEsNCgo8sPZJ612n3VX9++gecjwer32vWqUY7l6Fxz2lVuiJ+xQe8rVCoRA8J+iCJ+R2YDG9a0yDp4zqMcyy0yUKS/k5fRbem+/nqRKG054RQpt4nttRGlR41ZuhHYXZi8XCarWaDYfDjJdjuryEWiz5VSgUMjRyHYxOQFOapmGcwBseB+UxG5D5fG6FQmFpsQVo8tZqx5TVG3fU99E9JMPB20rMOnrWN2ZJ1FKyMEJoYzGn50lUCBVG4ne21J7VhoBo0Xo8SMcDFcsCc30xI6MGaR1j5wmq94zXlkLiXC5n5XLZkiSx6XS6sn1FESzMTEdszDyDznKg9XleNuYB+VosGx+jzasLnzdVRrM7KOQmLlgZoNMKtxUeLCge163ZUW0DgwWBh0WMKQ17BrV+TJM+p96DJ+w96MV1xjycQioPNqkQaoHiMR0s3KugK34Dvd5vZma9Xs+2trYCn73EnbbPRe9lQ8XXefzBFxgFnhpRY8e8g5wgVsZz4EehUFiSBeY1IzPlO/PH49O6ZWOF3HTblee5bisqKNwx9TTcBgZFoZaZZYRFFdhr26OB7/eU1Ft0wIUhFd9zW5t4lvvuLUHTur3ieQhVOjwfWzqI39I0tdlsFozdqnvVUPI17zntZ0ywY+jK44nCZOWBtqvPenUzL1YhvXXLxgpZq9XWuu9DCUMd3gCqMrAiatzBmURM7nN2lQecs28e09UL86DBM+I6PqMt9hKqNKtiLPYK3F+uh39HP7Rf3A81WJptZf5qrO7BNjaaXH+xWLRc7npblUeL50HYIyq01jlXHRvP0LGx8aZ0+FmvTcSoLCs8brxgwTMcm+rBR1NIs9UZKs9zevDImxOLWVUUhUEKZXTAFE4hScDxMgRCFw6YmbumtFQqLU1VMNxh4dC+s1ByfKTQGHWyEUmSJCiA11c1YCi84EHv53q8SfjYfB6EGckahuG3IQztP39nuYglftSzKrLC/WzotJ/4zuPl5SC8cleH9NG2X6F48CTWGU8gVnWYmccQjtvQmEYNAQ8iigq+PsdeaxVc8mCY1ycPmjJ9LEgeHVyHZhqVHlbUVcYOdSk9XJQ+vaZQjvmgXjvGj5gh9mRF7/H6rW16Xk0V2kNk/JllT3m8adlYIafT6crrnsv2hNq7n60RrnlCrZ5F5/tgST0adEUImMl74tQgqNfihQP4vVQqLcEflNlslvG46i3N/Cmi2/iK/0pbqVQKRgardji5xbyOGUnun9LL3lljrdh3GACdiOd6uX7dEcPjUSwWw+kCzGseK51aYb6pF+VN6CxTTB9+jxmTGNrZ1IFtrJCTyWTldc8qKLP1GhMf8yr8GworocZdWpcKlGfJViUedFDUQ/O12DQGDya3oc8rD71nlB+qLFyvZ+H5vyfUtxkE7qvWo4Lo9ctTGL0P8T4/w797shLz9lq8sV6FbLzCcvfbKhsr5Gg0WnldFUSZhHvgZbzUtEI2tdJmNwyFxWVrxhbWYxYLX6FQWJqeUK+ujMdvOimtwoDPsMAco6o154ULXLh/amBQNLnEilIsFjN8ij2H77hfDSGUIEmSsEcUmVXtl0Jhz9vodx077TMKrqsH5/Ny2Cii7phX89rwMvHqVHScvf/c1rrlt7qW1WtcLVDMGuG3VdYGwquDjmtcT4y+mAVfLBaZgVam8tyV2fJxGupRtU86uHyf0qtTHDGvzc/eVic/x0LPNDHU4zo0nrrNq3gC7hkozWZzplyNuCdHmmDx7lWjwDTx/Xyv15bHZ8/4ou4Y2rmtbKyQlUolfPasgAo7ZxMZxun8H9epjMNvXiqfLbqnbKq4fE8ul7PJZLLkrVUg1TriGsdpLCA8IHjemxD3ph+YbhZQ/Ma0MKRj5YUB4WdQeGkgnuFxUUPAPEOcBc8IT8lzvaoMOv78H/cxrVjSxnTwWE8mkwzNqBu0ePAV94Ju5qfyFPSAh9w+nuXdROBLzOBuCmc/SCHVeigs5QFSwtQaeR5AU81my0qtGS6sxkEiRa2jKmzMgrGSqNX2YlRVvlWCzvzjeTqGfgzzdLpFFYyTFNVq1crlsg0Gg7CcjZU0n88H3qB+hq7cZxSN49R7xAwW91O9MRCHts338jVGJwq9ce9tSykXi0VmQ7oqJurWVVa4V2UJ/dXFMmoENyl33qDsQRZlgvfdgwUoMeX1oCxbbBYCzbjy/dyGR7/CUL6uv/HRkN55O7if++15f25DkzsomgHme1Q5isWim2hB/5QPsWyvB0GVb9y/GMzm4hkV77tnyNRQ4He0xzzyxk7PMGIj5hVVKm+MPISo7X50yMqN3Gb9zbLwRD1JzJox08wsLM/SJJC2xRAH1tfbEKuCrRZevbN6KKbTzF8zqXSyAHEsPJ1OMxPnTBtbYxU4FUj8YecFpmHwbC6Xs+l0GrwEaPSmadgwqrf2vBcrNn6Dx9KJfDZifC/LAyfKPE8KL79K7vBfd+0walAozV5RY8yYodB71GCpUbqtfPA8pFp9LTEv6X3X+xXmaJuq3CoYHo36nCfUHuzy6GCme5Y2Juhc1Et6As8C5O3GZ7rYUyldLCzsGT3j4Qkk1+/xUfuu7Xr80wz6beMEowCY7yEOjwb9jZXcGzv1/Pq7ZwxibW1SNlbIXq8XGltlAdSqstB7RT0jL/+CVWRLqgKslosZj6BbrTTo5OfxDE+koz1ensZegGNAhr3lctnG43FGeJIksWKxGCw1e3I96t6DRHrOjwdP2cuAZsBqPRPIMz46ruwlGTmotwM9rDg8Bp6scD94T6N3VCbHccwrnICgWXLmB9Pu8VTPGEIugo2hJt5QJ39WOY8lL2NlY4VENouJX1UUCnoWUGMb9XxsQTVDd5thwICxNVsVdOucFf+mXlppZLqZP7rNJ9ZXFnRWeg9R8HPqFWezWcYQsiHzsoCeF9C52Vis5RkGrdcbM24fPAKvFUoy3TFjpR7c4y9+U+/vyaXKl8rhOpB0lQOKlQ+CrJu6a+6QWdZ68OBpvOgJpTINXkAn19lLqzcBPV7hAdDMLupTy69WeDKZWKlUslKplBnYyWQSdkJodo/b5BPiVAiYLs7OqqDit9Fo5HpRDzKroiwW1wsGVLg9wcR3htY6TuBbml5nxYEglCYdDyyZYw8JGhm9cP284B/yofE416fOgMcXY6bL7HgMFH18dIUslUru7zGLpdYSCmK2fOKZl2QAY/CdoYoHQVEvK/cqq4f7NXmBejWzx3XodACn0fE8b6bFNW4bQobfedsW8wvXkLbn/rKQAKpCcEEH1rRq/zgcUL6zIdLdLGzo1AuygOJQLeYPG03wl7P3KkMcdqAthpO8IosdAUNVnZeNZXKZ7+wZIUteFpqNvaK9Tcudpz20eNaABdG7rozn57zrCj3ZC7DiMbMx58b3Mx38jAo506WCx8+yAHoCgc/q2Vn4WLjRV4XpKgjKS46hdKoE48bCpkaIPa0KP+ryYjQdL9Sh6IR5orxVI8G06r2oh9GNJ/yKfry6tX7tT6xeNvLqFblsqpS/NYX0iIhhbYWN6BQ8BQrDNs3uxawYhBH3I+BXSKGCbhZf28ipc9ClxgBJGqXRi1c4WTGbzcLREUwfPmOKAm3B40CIkQBjIdH2zK4XdCD+95YIaljAfQAPMdUA5Wf4B3rYm3DduMdDTvjjutRIFotFGw6HmYSb2bXhmk6ngQcc8qAdNjDog/II9POKHx4rFPbMbPzV8HirfNYpv9W1rFo8b6bXVTFVoPk+TxlRPK8HRilU9byLmT/p63lrpUPbZ6/D3ogVi+fR8LwaC+0H2mPjADinGV7uD/Ob0YPCQ/5dFVwh2yrvwAqlyAgKzn2NIR+za8EulUo2mUwycbB6aq6fvyMGVKVSnngej+9j2tA+e33UpX346B6Ss6xMoP6mnz3rzdk//KYwiQt7QL6f68R/rpNT2rCoOig8CEorPJPGLho3ee0iEaCeHGtw8Tz+dCUU2mRvOpvNMlnJJEmC58Q1TjipcqAO5hk8D/gLgSsUCqHvq5SLeYbnsVVPk3Oe8pvdxKk61zqfz200GtnW1tYST9jYad3oJ8YJizA8Y8ffNXHJSTygA302JhexpGGs/Nb2Q6oXwG8oHsxUK+I963lLnvdjBnnWWuMwxJSsXAqjzG4ycixsTK96C72ulhL1qDDwd16Cx56d+6cno8HTQtBQL3jEAojvXqyp62mhHDBeUFhNXqFuXv0DOIuN0vP5PJznC0PF44lMMsewGJv5/PqVgOVyeSkD6xk0TnBNJhMrl8uhTg4NuB3NNmvIAzjM3hZjyePIMqXh0LplY4VUTKyKgBLzjHxdPVOMeL53FeTS+5UO3BdrB56LFZGZjMLWWetlo6MogBXP45nGPbqY2otxNQvM46NLzJiH7LXUUDJv2dpz8fgLBccz8PY6FaU84jHjKQj2TF4OgOVBDTcXD8HgeV6cz+OoKM/LynLdyhflz7plY4VkxjAxLHz4rnGN5zHNskquSRAPFuJabBMyb/ZVw8DWkD0QW0tYeLTDHgCDyMktFgj2nNxvtG12s9CZISIKPBLqAc/xB9gFa6+CCoVnD4NN2Az5y+VyZtsYPCAnSJjn2h8OG2DEJpNJZjP2ZDIJsFehuNZfKpXccAi80Ps1tMB/XbvMPAIU5Qwy/oAk1OB7ySZuk8cdz3AfP3pSJ4aJV8HP2P1qXRTyed5H4zGlSetQr4V7vKwYKzlKDAqjXc8b833KF4VWTJ/+Z9iqEEl5qfWzMppZJm5E27FkCretdUM52OCx51XvrUqt93Gf8Z2F21s+F+MD80PHm+eDVWk83sV4qzR63pR//+geUhcGqEdjghWyxbKAiuEZTpktQwb2OLDGiufVOnlxAicyUPd4PM5YZS99rp4LHpTX3yok9GAbEjFeBpM9KGIs9j5e+h50ssGB5a/X6xl4ls/nbTQaBeMDVIA+oX58RplOpyHryWPC0w7oNy96MMu+50SNIveXE14cbyLBhLY9D8RjAr4wysFvqqSK0rAyiXmOxQm6/1GNKbexafmteciYpcWgegSqRcUzPFioW9vi/zEP5nk3hslqDT2auQ7PUvJgxKyp1q20sifg+zieZYXVWFLhHENhTBtA0KvVquVyOatWqzabzYLCIDubpmkwLNPpNCRkoJSAtJwYAx3cB2SEOb5leOzBYFY8nVLgz5rYYXlTVKTPclsxmMnjr+GHZ+TVQyo626Rs/DpkFfBVbpm9JA+c2c2ELsMns5ssqCekCqmYBjUIPOieYipjWYGYJl1MD6/jeb1SqZSBdAqr2cuyZ0F93FdN8TPfGG4iPhsMBtZoNILnH4/HNp/PrVqt2nQ6tcFgkDnkejAY2M7Ojo1GI6vVakuQEmMwHA4zS/bOz88tSa6zuMPh0O7du5eZH4QHTZLERqNRxpBgGohhK+L96XRq1WrVzK5RCvgzmUxCH3APMv1sPJmXPJY658njyF7Y27eJa2wAFZ2wgQdK4jGOObBY2Vghx+Ox65o9S+ApLEMgnsNiK+vVo/CEBZVjJS8LzOtDlRb8xz0MSdAvQCWOuaBESGTwAOA3tI82GHoDLnO7LCj9ft+SJLFyuZzxdoVCwcbjsW1vb4fT0c0sk5RYLBY2Ho8tn89bv98PgspZVxhDJHc4FAHURB+ZzsPDQ0vTNExDXF1d2WAwCONRLBat3W4Hzwq6oExoFzwYDodLZ9pC+Xiqg1+UxOPIKAJjzUrF8FgVjhUN9YJ//KZwjLfnLdXAquxtCls3VkgvExZr3PuuDAETFe550M4riK+8XfBaPE/pnZ/CSsTxIsc/sMSIZ/Acf0ZfABdzuZwNBgMzu4nFIRTwHgp/WZBKpZLV63VbLBZWqVQCfITA8y4EhmXMDyg1hJDHho2sQkwdB0BhKF2v17PZbGbj8djOz8/N7NpQ1uv1TOwWyzloaMDt8wILzRlwbO2FD+odVQ48VKB08HMxxKeI7a5lY4VkmKbYGUVhpDJS16dyAgQQJjalgQJBGQ6H4R2FXlIE8Iq9IA84e0CGZgopWTF4ZwX6Ph6Pw0R4zPNq7MT9xXcoLyt9kiS2v79vSZKEw6tOT08zySfQwZnbyWQS6hiNRsHq12o1y+fzNplMbDabhekAVWAeFwgrGyJ4xDRN7fDwMBiGbrcbPN3p6aklyXU8PBqNgkHhGJRpRnuA//CAGENPGVmJvCQPFE49p+c1zbLn6PLOGR5DTTKybnCdHx2yeg2o0qiHi3k//q8d9OJFZhh7EIXGah25Xk6AoKgX5FgPz3OdEAbev8grYDwe8P48psXjhZlZvV7PCOB0OrXxeGyj0SjTLvNL+cxwDUKdJIkNh8MwF8mQzesr08kGj9tlJSgUCiEmrVQqNhgMbDgcZoyImVmj0cgokY4xtwOjqlvPmC6mR7foMbIpl8vW6XQyYQePk46fKrgqMsaCjXTMUa1TNlbISqWy0i17nWClYoH3oKlCNTxvtvzaNizPYhihXpLrVuVlL8gCzvXzM6gTws39whIt5o3SpFlSFhTEc/l83g4ODkLWs9fr2Xg8tk6ns7SzgpMLEAid4EaSjPuBJEy9XrdGoxGSPmbXSRRWBM4ksqKC74hVGS5zPFoul0Nmdzwe2+XlpZ2fn1u73bYkSWxnZ8fq9XrmmBPezcIrjTCeOAKFY3vuH8tqt9sNNDG6YyjM/eN+s+x58FUXj3he8aMrpEeYd48Xk+k9nts3y0I9HghPiTUW0O+eBWThYfrUG6tXXGVA1MjgPrWYXDfqKBQKViqVrNlshro6nU6IT7nuGN3MczYCnvdEwckFxWLRyuWyLRaLpQym5z2UtxqnMrqAsiDjixMU+v2+jUYjm06n9vDhwyXIqohB54sBJdlo81xwjDez2cyKxWIGisbCEOY7xoGTjoDWjFg4K3uXcqf9kAoFueNeWed3HgwVLBQMLtrj5/S/xxD2TpyhVRitio/PHNNxnfgN83rwdJxRBO90wCqVih0eHtqDBw8sTVM7Ozuz169fW6fTCVMO4AViJiQ4uL9I1vCyPzUkDEuT5DrGGw6HNhgMgrfkJYJsaDT7jfqQiEIsykqJifRSqWSVSiX0udFo2PPnz+2HP/yhzWYz+/nPf25v374NRggKEIPR8OK5XM62t7fDPkk8h/vgvQHN1QnwOCA84IUX4COUjkMIVfSY/MVkP1bulGXVFD0Xb9oB/zXGwn/Uw8zUjmg7qI+TImqxIUQcoygzeXDQDh8ShfQ7M3o+nweIyrshICxYBVOpVNwVOmZm29vbVqlUrNVq2cuXLzPbhFjZWECQaUVbeAb/uV+65Az1gv4kudmKBghaKBSs0WiEkwVZwTWTzHC2VCrZcDgM/GFoyc/gVQCLxSLA5mfPntnBwYF1Oh375S9/afv7+7a7u2utVmspVszn82F+FUYCPGYFgOGq1WohqaRTbJopZXnTmJaXHHJRSI16wHOuZ93yQfshFT4pFPM8qCoBK7UHEfF7DAZoewpZvXvx2YOCCpEVsmh97NnhvabTafAcnpUvlUrWaDRssVjY2dmZDYfDMHgaf0CB0DYUCB7Ri59uCxl4bLje8Xhs5XI5KKfyK/YsG0I2jspzs+XXnM/nc9ve3rZ2u22NRsNGo5Gdnp7axcXFUp94Phml1+tZtVpdMjTw2urdMeagV/voLYtjBWNZUQSncnuXcqf9kB6zVcD5HnzXDJYKjcYo7Ik9RWX4ycxVC8dKw/Wz8LPF52d5/SUGnFPxKLiGKRJNMJVKJdva2rKdnR3b29uzs7Mzu7q6souLi8yJbhw/a91Y0TIajUISplar2dbWVmgXioq6VPDQT/49TdOgkNPpNANdmXcKk1HgJbHGFXzQeVGza6+LqRIer3K5bD/4wQ9CsqfX69n79+9tMBhYLpez0WgUICiM0Gw2s263G3aKaNLu8vIyZKsVLXDyC/xV+eJdOTxtx4U3JXBf76qcH7QfMoaP2X3HIKxZfA2qeizPEnleFL95yq6C4TFqHXqZHoZAaAMwWr1HvV4PwtHr9YKnU/q5TYWa7DER4wCelcvljGKvE9OwQqBuJHUAjZkPinC4LlZ0b6HHKi+OPpXLZdvZ2cmsLDo/P7d+v7+0hA0eEGPGbXO4om/qYmPMZwTpODC9vElZFV/lxHNKm5SNY0gVWBDBsYW6db6H/zODOcZDB3WagwUV6W5vyZymtJV+xfVMA6ylTp94MQLTBQgGa4pnG42GVSoVm0wmdnV1FQSelZ+9vK5EUVpYiWazWTj7FZ7l5OQks4uEaVK0AhRiZiH2hYfDVIRmEJVniM00LjWzDJw2y04j8ZpcXsuMuPrk5MSeP39u9XrdBoOBXV5eWqvVCut1eSkdPCzmV8GnQqEQYlY+SoWzquATLzIArzG1gswsozaPl4ywPOO+TtnYQ8a0PmaB9X7usFcHdzBWj3Y+RiMbhlX3sMB42cSYV2erqsoCmIo5uF6vl1lmp0mY2yCOdx0CglVG6iWZfjaG7BGZfwzhzJbfkIzPq2jlcAPfOWOK3wCv9ZjO+Xwe5iavrq6sVqtZo9GwJEms2+2GLCwbCDaWbMRUwVhG2eOyAWReqNdjz6togfvmTdusWzZWSG8Q2FrqPcwM7hh7B7bmKDyguI+FmactNHvLMINpVPjG0IQFjWnmbBwPAg886oCnrFar1mq1rNls2vn5uZ2cnCx5Nu6bJxAqZNoHhvGIpa6urmxvb8+2t7fDcyx0/BzoRh0M7cbjsY3HY9va2goLvHlceOKeDQvqYY8JCKlKnMvl3Ay52fVigsePH4c428zsyZMndnBwYMfHx3Z+fh4WSiCTixCA+8ZLHnENbbJnZ5p0sT/Hj/iONtAfRh8sb6oL65Q7HwOpMY8OtEeUWlVVMHbzxWLRPR0N13Udo0JgQBbewqVWkmOENL1Zn6nwVGE2K6LC9e3tbdvd3bXFYmEXFxdBIHnpmmeJPeVko6VemgUil7veYdLtdm2xWNj+/r5VKpUla66bbTV2YiM0Ho+tWq1avV53x1k9D3/HnefjAAAgAElEQVTGlBAgL88f8/1I0GBNLbdTrVbtyZMn9s0339jJyUlYWPDkyROr1+t2fn5uZ2dngU+s+GwgOSvNW9PG43GAsTAygKgYB46Fud/cjjof/f13opAsIB6e9ornuj3Lr3BTM6gxL+IxRv97feC6NUundaF4iS1s/q3Vatbr9cJcHu7RGJfb9KCP11ePBvwG2IoYUJMyzFNti40YrkNxsUTOG2+P38xHXqCgyALPeRsNUF+j0bDZbGbn5+eZNqvVqu3v79ubN2/s/Pw84/1hXNVoMKJh5AM6FGFpToP/x5Ag85PHepPyQR7S6zRbbk8heNAURnKnOLniCa0HI1Xo2cNoG5zwYIutHgCT2fy8GpBqtWq7u7tWrVat2+1at9vNLD7HALPwMV36Wb+rxU2Sm6M5GHpNJpOwJG1nZ2fpJT9cF2eCFXaC/7PZzEqlUoCo2nfIAI8rb5yGd8K9PCa69hbHRIJGGITHjx+HBerwuLPZzLa3t+0P//AP7fT01N68eZNJECF0QHzKIRGWC/K0DsN7NiKcMOTQBv3j40kgf7HNA+uWO8WQLGQontJ5z+K653m0TrZWngJ6Ft+DxzGLpUxjoWVLqhPLahgQa2EzsKdobFxi2bdVSqlFkQTuxTwl1o3GDJb2WXmJWNfjvcdf/R3PxObndCWRPg/FaDab1mg0gpEzs3BCwqNHj+xHP/qRvXjxIsBahpmK2NRLMt0YazyjKABFY/0YL/W3dcud1rKuIoYFjlPKfL8yggdEO8z1cWywTqfBZD42UaEx7mMYg53tsLLeGlbQtbe3Z0mS2OnpaVjWxTEHx4Oow8sie4KjC6o18wfewponSRJ2bhSLRdva2lrybuqp1HPzZu1er2dpmlqlUlnis3oXT6FhyECjt4oHKAQxnC7Tq1ar9vjxY3v37p1dXl5mZKjT6djh4aH9xV/8hf3iF7+wt2/fhqwzT4uwYeClhxgrM8t4OzU+mGZjWWXkxnxkVHSXsrFCaqLgNg+lsQ8XvebFNnpdmcW/e/ehHhV4/K67A8xulsyxJVW6crmcVSoVq1Qq1ul0MsfPexbTo9O737sn1jevLu4TkitMs2fE1JPgGs/hscdRw+ahHM2ma//Vg/ExIZqwwkqcfr+fuT6dTu3q6sp+9KMf2U9/+lP75ptv7N27d0t1sRFSBWJa1FuuGiftD9d7V+9odgeF5JXzKhzMZB4MhgpqQT04wwddsRVG8SChl51E22bZ4wTRBj7DemId6mJxfUSGTkewZdzf37fDw0M7Ojqy0WiUaY+FiYWAYxE2EgyX2PKyMWAB8rKJ3P58Prd+v2+lUikcbMXtQWE5scGxFmIpwF9kbLkt5Yv2C3WBz9yWPovYnY8hAe8wfVGv1+3o6CiDuNI0tcFgYFdXV/bnf/7n9uMf/9h++ctf2vHxcaYuNiS8IwX8qlarYUMA6Iac84IHNhRqlHisPFi7brmTh1QlVEvAjIe11E5xWhlFrZlCC95axAV18CoNTbOjLU+YGVqZWZh8xooQFqZ6vW4PHjywyWQSBl6VR//jc8xDMBRS64x2dT6PIRZ4h3bS9Hob12AwsHa7vQS1UK/nFZlWMwuHUCl8Zt7qM2hHz/BlOkADKwzqZNnBb/fu3bMkuT7JTlFLp9Ox4+Nj+9nPfmb/8A//YL/61a/s9evXmT2TcAB8KjtfA5wFf6C4vCaX+8N5BZ7a8abYNikftJYVDWscocxkQVLBZAENRImH4Odi71JUYY9BWzx322fP26dpaq1WyyqVSliP6sFsD/KwQsQGKgbPvWts3JgXaH8ymYS5RNzDRkj7zPCcxxPL8LAFzYNrrFD6GwwprsWmAcBnPQAaz9br9bDNi+M0TZQ1m017/vy5ffnll9bpdEJWVhEL80APbmM0p4bKM0BsRDzebFI2VkgIIQsDwxUWRoWkTKAOrHoJ7ixP7vOqCQ+6qgIq03RlP9PARY1GLpezg4MDMzN7+/ZtBoop5FQIz0hBvYMmvFgZYnyDsPPeVCyCgAIAbuJAK35Ooaf2nY0Z+IUNxmoEtK9q0ECPJrW0XTw3GAwyPMCzlUrFHj16ZG/fvg07Xfg59Pfg4MCeP39uDx8+tJ///Od2dHQU+s/L9NRhMF/4oGbeLMBHvXg7cpg3Oo7rlo0VkmGjDqpnDdTioujgsVLqdbWsqtT82bumz91GIwsaFK/RaFiz2bROpxPOptU+x3ig9HH9+pnvx3cWGBSNNbUtxFq6XzIGMZV36iHYuK7ipyore0+z5cO+VA44y6r9qdfrNh6PbTAYLBms+fzmHNgkSez58+fWbrft5cuXYW8lVmKBD7y9CjzVPmlGXOnivilKQJ2blA/aoIzGeUBjHpB/YyI9j+gJCO+g0LY8WMf3s+dW78gJCKYTA5XLXR8+dXh4aFdXVzYcDl1vzP1BO54nYpo8RcM1b2pEFd5DJl5IYXazxpShG9OH+lTJwXvduaHjqnKAdnjdKyMCr498YBl4xvkEnA5wcXGxdHSl2XW8e3FxYffu3bNisWg/+clPrFar2T/90z+F09DVYLC8oE3UO5/PM4djcdjhLcmMGdtNyp1X6nid8q7HhFaF05scxud12uJ7tS2z5W1XaBvZRZ22YNp3d3et2+1ap9PJJCI8z8a0qqFSBVNF1BKLw3HNg3yr+AHFYEX2jCi3yUkwj26vHa3HM9qokxN7fJ6P1g3aC4WCDYfDJWQCZccrFcyuleyLL76wvb09e/XqVeaUAqbT84xQSCil9kXl0kM4avDWKXdaGMBWiwkIlZKweJbC+8wd03hMA3ezLGTD816colMgqvjY3cBCCqs+mUysVqvZzs6OnZ6eLllKhdScwWSvocKjRRUc/eNroDcm/LzjRe+FcHFhIWLvxbxhfsJTMF3MU69OGDs+L4gNAXuaNE3DAg5kuT10hUOtlAYzC4c047yixWJhrVbL/u7v/s6++uor++d//mdbLG5eS4D+ctKHZQAZVo4n2ZCwkVK0sqkiotxpHjJmjT0l9DA4Kwz/hmcVViqsMrvZu6fpe/UgbDyQLRyPx+F5jrVQIECPHj2y+/fv25s3bwJtLJDevJTn3XG/zsN5Asf88wxZ7H5OSjC0YkinQs51KnTmtnWLkvZPPYzCXq6bf+fN2JwInEwmbohiZra3t2elUinEkTzeoPP4+DjAVijg3/zN31iz2bSvvvrK0vRmZ4+35hZ90hJDPDxe3H/l9TrlThuU14GqMWvuERmrk+th78nP6OAr/GKPhz/2FhxDokBBt7e3gwflNmPQk2lbF157A7aKb4oKeKOt0oX+ebxhnqvy8xixwnjZbS7cf69vMaSgSEufZ2NTr9fDawm4Xqar2+3a1taW1ev1cE+r1bKf/OQn9vXXX2cUkA1YzKhoToB57fHuQ8qd5iE9CKkQR600CxN3iutSiwerx7CIIREKr8JR7wza8IcT4XCvevDpdGqtVsvu3btn3W7XTk5OMt4Uz3F7PK2A/nLiROn1lESNknp9VQpGABgXhtTcf6bpNiVRQVMDqF6CEzB8n/YB1zCuGo4AoejGcvyG9qrVqjUajZA5ZRnAW7SwSunw8DBcS9PUnj59atvb2/bf//3flqY3B3sBWjNv2GOznPMeXO4Xj6M3h7luudO0BxPiEaYWPWaFUTy4xsKE3xW+6fMxD4w6AEUZnnLSAs81Gg2rVqvhcKUYsz3hjvVL6fR4obBJ4S+3r+15XoWNptLszZcqbfq718fY95in8IRUvRXo83IUaZqGsMOrk/vHhzMDTXzxxRf24sULOzo6CrKpWX/8V4OuXt2TSe7DXcrGTypUAPFq3T1F0jQ/J2ZUsHi3uSYSuH1Vxphgmd3MofKeNX4ec104WInPwOH2VSl0CoGhpCqNwkWu16PdUzBOLrCXUVRQKpXCQc54Ttvgdr3/qE+z0F7CzPOq3hpQ0KRt8SodnSZZLG4OhMahYXiOY1Hci0UR4A3eOfnw4UM7ODiwf/mXfwnnz3qLM0AD160LLHQMeImnh4zWKXdeOqdCxb9xicUmqEvrwH38H/WYxXfb3+YlvXa8ftXr9XDEvqeMSiN/h5B6iqZQnS2zWniv7lWe1+OXfo/BbR3HmAHhtj1jwvcrEvBKzIvGMvc8BcPv8FBUgYKTE3jRPJTz+fPnls/n7fLycolmD9Z7DsNL6Hm0bApb77z9SgmOKaomAlgYsbcSloStjgpzTHjS9CZpw0zFdQyi2fLRG9imA8tcLBbt8PDQjo+Pw15AhXZeH1mwFCay4LIn1Rgc98zn80yMa3YTJqhXZt55A58k2WVgLEyw+LEF+zwdETMG3nymeg3Uod6CxxtjwNeYDowxxhkvq8XOHPAIbSwWi5CFxa4N1JumqT1+/Nj+/u//3v7P//k/4XgQIAD2dB4SAg9UCXlMf6eQFXvsVCBjCQMwG5O+ZtkkA75r9pAHWue5VElxzfvvQSN+DsJYKpVsf3/fRqNRBqryUQ0seLx2UQVRd8mrIurgAq4xvUwz7mNeozCc0gLaOWnB3oAVMQZftQ8e/9UgcV2cLOFrPL8H2nlLHBSZEzq53PULYiuVSnjBDuph5c7lrt9UzS+IRUHI0mw27dmzZ/av//qvGf6zQmmm1Us+YlEJ/878+egekk8MUCuiRKhiKVRCHWAEe08PuqiSreqsemXPw3JCB68Lx9t/uT2tV+GaehFvULQub/A0AaY89bw0ZyyZLmQudfeEV7wMqfZfhUvv1b7pMywn3nwse0xuW/sMr4/nPRqYX7z6hw1DkiT28OFD6/f7Np1Ow2oc5jPzFgWbK2KIhGm4je9eubNv9eAgLKJCQ7YsnhflulSwb1MqXNM6+R7PmiNJgAG+f/++FQoF6/f7GXjFgfoqxWPhUggNGvg3HWhvLg6ejwWYeQjLztCfhZtXmjAPVIG5Pyg6zaIvqPVo9vjj9VPvwe/w6DpOPJ5ME05b5/vhNWezWThbCPegPvDr8PDQ/vIv/9L+/d//PUBg70wkXo/L/EmS7NvRWM7vWu487REbALOsB4spEe73ruvvXDfqjSmkfvaUAp95Dgx7HFc977WpHtfz7tovz+prG6p4bLiUPl3obGZhGRpnR5VuFFYS7a8aJr3HKx7CgKLgdzXAjBB4WxmMCxfARP1d0QQUUuUxn8+HVTyfffaZvXv3zr777rvMAvrYmOA4E2/u2ePDpl5yY4XUVSvKfBUMhWGMyz3hMLt5L6EHfzm1rUVpwG+etUWcWC6XbW9vz3q9nnU6nSWv70EYrteDe6xISgvq9SbNlS+saBpzMn9ZuFHv1taWNRoNOzs7yzzH0yPscTgmVkOwWCyWVrd4tN8mnBh/0OwpJY5RYXgJRYaiIvGix1wyX9I0teFwaLVaLRz7yGOKc3oKhYI9f/7c/uM//iPEqGgfuQP0ibeOgS5GMCiMTD66QnoCxsXzHLjXi3XUq3LhZ7z4RYVRLfgqj4Z6ccAxv63Y6w9/9zKv3J5HK3in3ohpVcGKoQDlndIBwcLr4TyBZf4yGlFIycoao0N5rfz2aFaeqbFihWQDxhlirlMRldnNWlmFtbyiaTqd2rNnz6xUKoXDrWMyDDo95HSbXqxb7rSWVYPdGLTkCWm+5iklmAZrzDu7WflibUJRUJipuhkWlrFQKFi73Q7vvMdkM9fBgsptrYKZ4BELeJpmjx30lEm9giq+p/AqHODB1taWJUkS3lSMe1WYQafugIC3wuICjzfMHx4vzkjGjJB3mgSKHqfIGVS+h7Ob+EN7UDacB4ScAd5iBVqTJLGDgwP72c9+Zv/1X/9l/X4/7B3VmBG04h2X/HYwNhT8SoJNy8YKiYOAICCqCCxwOg+FDvGz+NMNxZo8wHwajgIEhMh0RiCl2c3aSPZSGJhyuWzNZtNGo9HSoVFMKwrDWTUGClmZDp0SYg+tEJ4F2vNoan15tzvD0VqtFt71ofCev/NUDQSKoWWxWLThcJjZ4KsKpHWCB3o6gMcHhYDoE7Kj4DmPIWQFygX6GQ6b3UyjAJ5y4SNPZrOZPXnyxF68eJFZSADl01MM9vb2rFAoWLfbzRhe/sxTZZuUjRXSi33wXxWP7/FgGr4rNFPvx5AltpGYYyKFfZyIYi+Lxcg4ycyjg2nWPqphYQVj76beVfmnXlcNEl9TBfWQCWImGK+YUCjfvOV+bCx0TLnuGI2sKFwfFxZ2NUaspAxr8Zvyy+Mxz9HymKgxhOIqj7HqB3/lctkGg0FmTh71scdcxftY+aCDkr2MHwaGoQPfC0FlL+tZbK7X7OZk6a2traB0Kjw4kMiDR+zNYV1brZZ1Op0QOzBc0+QNPq/ympx50/WyOnfqGSi9h3nIxTOC6De842w2s8FgsDRdoTCa+cxhASMMzdRq29ofbyw9iM9tQ/Emk4lVKpXgmfioDsSD/Ay/48Q7hoN3keBV9PC4ePuV2XWy8q//+q/t3/7t36zX6wVlBTRFv0qlkp2cnNjl5aVtb28vbWBG+3xI9Sblg+YhY7+rEMfiLU8wUDwIlCRJ8GpefXo/6lFaeaoD2VYP2vH9HJ/E+s508nfPiynkXVXYC7H31zkv8BS7+z00gc/qBdljKJ90A68qmef1zPxzhLhd9lCcSeXT8/R+j/ce3fydnQj3gw36bDaz+/fv2/fffx+2dmHM9bxfKKzHW66bcwbrljtPe6gl9Symek3+3bOcOoXgHUvBneY4DL/x4PO9qA8MbrVaVi6XbTQaLe0jBC0xr6bIgGmEl9RY1kMPrORen7yDlBRxMC9zueuDoOr1uvV6vQDFWfBVSeAxkITgccMxGLEtd6pYilw4MeXFj8w3Pm/X7Cb+gwfk/vNiCN4RxHxn1KLoiMdKs7W1Ws3+8z//M3jF8XgcTrHH2C8Wi7DemPnhweaYkY+VO097eErGjFCLGfMOes2737OuLOir4JfSh+/VajWTdFLl4+e0bY9WzxCp8VnFE+8zrw7yvK6X+c3n82H7mGa3uf1Yxprv5xVAsXo83qs88LSDemkPPejLWxGusKHWk8PVKJtlV+1wUU/LxunevXt2enqa8XJsTDimVd4wTzmbvUm500HJXoCuqe2YJ/Q8qhc3KoTiDJYn/GY3E+leW7wIOZ/PW61WC2frqKJ5CrpKGTk+VnrZOnPdbCwYbXA73Ff2qhBywDuGVZVKxVqtll1eXmYOi+K+a794uoMnugFXvUXoOv6ox/MYzCvOhLKx4TGCx8ZUDG+fMrPMjhhdfA5a+T+fMM/0ssJgmuSnP/2ppel1og8xJqY3WEE5w8v95jFX9LROuVNSh+eZWOnQUfwpHGNcvcqTgvEsgCg6jaLtqFdkZQDjyuWyTafTsB8OdHjKqQqldeM7ih45wokSr79ar2dkNNnCSgn4hOxgo9HIvErPg47cB6+vaHc+v35pj2Yk2aDw2GrhmFvb4jbxLPagYlkb181jMBqNwmvlOPvqjQEn6pQWNthoo9Vq2Q9+8AP77rvvQvt8Xb/HZNRDXOuUO+/2iEFHLiw8McJWEa7WWNuJwWC+RxeFA65i7pHrZQazYfDa0MJ8UGVV3qzilbaniqweDzzE90qlEpaYxXivyAbts1JByTnlr33yio6ZnkGj9HDdOuWgHgcGqN/vW6VSccdB+4N3duI3vuZ58iRJ7PDw0N68eZPJ8KqjYb6bLS8ZxfUYsoqVO++H9KwfMw8EeUq1qqjlVaVWWOdZedQDxqNOTAbv7u7a2dlZBgZ5MNvrEw+qNw+Ga3z0gwowt7EqW6ebhDVhwdAVi54bjUbIHHueXJM0XrIF0BcvFFoFxZXHzH9WSB1j7vdsNgvQOJe7XgSi5+FwAub4+Nj29/dDXcxTTG0sFtdHfWAFFvoOeuCFtf/D4dAePXpkX3/9deZdkyp7eowK81O96SblTkvnuKyy6vpdXfwq76rtqZXm52LehoWFYSOfoxKz3Ku8swc/PQsJIdD+c72q8F7/1XNz4d+xp08TOp6HY2PqwXLmEY+Bjh3Xq0aAebUKIjOs9GSCEyTw/rrljPugPAafWB5iiAzKP51O7ezsLNQZk1U2lJ7h/p1lWbkDzBS15AyFWLhUWJlJas2YGbyahOnwPDXTy3RgUPjYBqafadVsGXsrnb5gKMRCoTExC5AKNxss/tMYjg0I1la2223rdDp2cnKSEUSGVeiPpvGZ9/jjvYmrjKZnlHXVD+hW46jb+ZD9Zu+aJEkYq6urq8yGYs1p8NylQlZ4L3zmhFia3iyumM1m1mq1wqHK5XI51M1jACSEfvA4ok8fXSF1zadaWSYIRHkeDNe862xp1Rtpe9xpvubBNQyyJm8U3qpSrOoPGyC9rhBTjcZtxbs/hkiwEiUW93l8Vv6oUVL6vXY1q43f2BirvJjdKASvbtH9iDyWUAj8xRZvcx95UYOHclY5ioODA7u4uAjZVOQbPMSBuVKWAzV865aNFRKr/nmQPCiJ/4zR+R7uvGYQvTQynvFiEs8beTGk2U2ygrG+KrdaOgiYZs9UmL1YiwVMFVsTWvws85WVnmkGPzCNgy1Eo9Eo0MKJEu4PpgLAB1ybzWYhC83903FUoeR+QWliCskLx9HucDi0er2emcgHz3m64+rqKowpL5tTpJamaUaZcM98PrdyuWzFYjHzpmw2xmZmP/jBD4JXhsxzX3gsVSbYoXhb+laVO58YwGUVnOHrXopYravnERju4F4dgNCh/ytc2C2vwTcyrCwkLGwsKApX0S5WivDOdeUB14FnPdipfVYYzzximAnhyOWu58R2d3ctn78+2lB5CH6w91d6WIhxSDQbGm/aR8cPBUaAIafGdfDk8JLYcOyNBcvc+/fvLZ/Ph+WBLPg8BZLPX78Kgk+nY1iJ5I/mE7DTpNVqWbPZDPzEgn2MN6/64qQaF41n1ykbK6RCRIWUqyBZDKapUqKo50QdnhAwTOJ62RPlcrmwaZdpYoH0PDPTBiFRAVPvt6p/rPRqVLS/SoPSDGVDv/hoRFZ8L/ZGO5rMyeVy7mu+PV5onz1DqZ5WaePnYtNgjHYg/LifV88wjOTd/4pozPxjLFlWsOIplilnWlUZFe2sW+68uByNqmCxS2cLx/eY+Yu+A1GSilbYqVCRfwPjYTFhhaGMOIYenpOf9YpuHzK7SSTEYlEVXlYKeA6G1KyMPFWC/7x8i+9BabVaNp/P7ezszIbDYegz08OwmzeDo138Xi6X3YXp/FmTdizgbKw4ccL8Ar+BPgCf2cN5Qr5YLGw8HtvOzk4YGw4lsEwun89btVq1JEnCuzt43HgPqdIOmJvL5Wx3d9dOT09DAknfwBwz3F6Wd93yQbs9bhNoT+FinkcVii2oPhOLZ7wB1CRNzHLz/5gX5mcUJXgwXJ/jZ9VAMc1Ki8ZG3K6ZhZgPC/89r+/xQI0CDBe8Crep/FZjjGuc5dS+xSAdlB/tswzwb2ivUqlk+KpeKElu3mep13lcdX6RvVqaptZut4NC4hq8rnpWRiE6hpuU38r2K4WGZsuT3+ruPUuLOnjHhD6L+9EuDzyO/gDWZ2udJEk4ZFcFDnVqXAdh1W1ACre4DyzAXJfZzc4EfsaD/3ydk09MH6Al3kVyeXlpg8Eg9F8XB6ANhnjMy1KpFFb59Hq9jFf1+qdwj41NLpdzF6Zzf1EHwodisZjJSirNi8XCLi4urN1uhx37POZQbMDtZrMZPKaiMlZ6vA0NcsdJy1qtZldXV7ZYLJaSYzAWvEZaFXNT72h2R4X0khhqNfl3z5rwMzEvw4w0W1ZED8ZCgHmhMnsAWEavT6jHUzTPM6F4Xi3mITxPzf+1LaaDkzlmFvZ0ml1vi1Pa0S+dZ/S8OSA9lhRq8Ty6ek7+ru2o59MxjCki1z8YDKxWq2U2ofMzTGutVsvEj56sKh84W8tylKbZuUiNxbl+dkyeDNxW7qSQXqzErhoE6gZN9oyeF8EzvEmVrRrq0ALPg0wYrBlPGHN634tp0S/PI6iXU/rNssqkQsoGQZetxbKX+h3CyZttS6WS7ezsWL/fD6tz0CaSGnhdO34HbznOy+VyVq1Ww/1qYBSWKe84hkM/eax4zPFfpzd4yZtOZaTp9ZGOp6entru7mzGqfNgUe9lqtRoysigco2LqixeyM92LxSIgD5V5Dwlxn2JGf51yp90eunEWBLPQszKwS+eg2tsv5nlfTRLwm49YYXO565UZ0+nUqtVqmGfyGM7CzvXwn+7LY3p4UHgeS+vxoAxDR/UcqB9TARofQdlKpZLVajXb3d21o6Mj1zuxAdS+oeA7zonR3TjMHy9jqMrKMqKGCX0DrEzT6w3AMKSsZPBGgJOdTscuLi6s0Wgs8YONFPoyHA7DC3dYnmC4EW8rtIRBmU6nVq/X7ezsLHPgNNelTgKyjZP6+Nq65c6HXKlAezCPO6nXboNQ6mnMbpjJJ1tzUbgBQcKAwYLqM/wsezSmSdvjPsagJ+7jZz14pde076pgMAAQzuFwuHSPJwhq3VVB+Z2LHqTj/8o/M1syvJ7yo8AbzmazzHs1uB18z+Vy1u12zSzr5bRN1AGFiL3ASI2tVxTJcR2siIiXWX5WJe1uK3fe7cFEK9bn6wpTPWiLz9x5hbLcWV5ihcKrQ3SgoYR8IjqXVQLs9YX7i98ZiqkSerCbr/N9XBiJsAIVCgVrNBp2cHBgr1+/zmy05pjMa4PbQmKoWCzaYDCwwWCwJEDsGT0jyfxH/72dEDyGSMQAUfA4cYiB/sznc3v37p01m81Mwoj7w6t2tre3rdPphPe0MHLBfC1ePMxhFU+HmN2ccMh04D+eZejNR0byawA3KXfeD2m27JFCpZFphlVWY1W6n7/zPBoKKxTo4MwoC5H3Nihv3kgtr1c8L880qyLiXvVQngdV5eU6CoWCNZtN6/f7dnV1FaWL6YkZEwg4n3DO4xDrv3p2zReol/Vgq5cA9JAIDGyz2Qx8hRxySIA66vV6QA38mk4RRzMAACAASURBVDlc5+kOdQQoUDw+68czxJ6co9wl03pnyMpExKArCsdCCnm9QUFhj4OiUxn4jWEDYJ2u/IdFU6PAXpcHSgUHAqNGgbcpraKVk0bMT46z2UOgXbSF7GKz2bR2u21v3ryxXq+3tG8S9XowGXxBX5G1hMdgL+uNqRpV/Ic34VO/0S9+Fv3BW6qBuNgjol20NRqNrFwuh4QO+ou2kiQJp4WnaRom9BF/gm/wYIykoKDeQnDkK/Cs5gq8Pq5S0HXKnReXM5MZZoIovmbmH70Rg0CqtGzZWfjZ6nGsaLbsIQEpkGXUelC3KoR6L/V+rJxerIGssV5j+KyQFfey0qMvpVLJ7t+/b4PBIGwghmHDfUiaKNxkvoAf+Xw+s39SkQknsHTMGdqBVo0hmX+cfOl0OjYajaxWq4XfmMesNG/fvrXDw0Or1WphJRGjMPDTzMLRnnw6IlbrrDKYMP7wqPP53MbjsbXb7fA6BkZoSDx5oQu34yUuV5U77YdUBVRmqkXV3/iZVTAWdfJ/D/LhujInlhXk+2N0KN1em6sgmtmNQmr7nsHyaFJlyOVyQYA7nU4GjvF9arHxrCISCKCXzfV4hc+KLjx+6XhxYcPKyEkRRZpev6Xs8vLSGo1G5mAp5jErRqVSCQsktKiyaH9URmezWVgs4cmw9htem8fho0NW3t3gEceFYyjtdAx/K/RimBhTbm5fl0sxTXz6mHo6NSYqwLq6hQXJOx0cf7r6xIuRQA8rnnpnTA08ffrUXr16ZScnJyHuU74y3xeLReaEbtSP9Hyv1wveRPkVQzBcoNA4JU6NMXsy9qg6xkjs8JgUCgV7+/atnZ+fW6vVCrz2EEuaXmdX7927Z+/fvw99TtM0nFBnZlav18P2NFYehq5AUWZm/X7f6vX6kvOBp/TCKuz+4ATQuuXOS+fUG9xWFD7iN76O4k1p8D2eJ/buw72xe1bRsW7dq6D3KhoUCquA8nMQThzs1Ov1liAm3x8zlmz8EK+ykVrFgxiCYcTk1eEhICimLvb22rm6ugqLHLg97QsMArZMma0OfWKFDRriUo3nPR5wO/htlYzGysYKySc2ex5LPQz/ptbIY5AqRyyNz9MtqEef4+cZ/+MzwyQPZmtdgWkEk1gpMWA8KNwnbxqDPXGpVMqc1M3ool6v24MHD+z8/Dwcl4g20jTNeCc1NpqlNbMwV8fwVmNyNjbqvdEH3YeIdvE7+MFefzKZhHXF6N9kMgn9h2zMZjM7OTmxhw8fLtHnGY12u21bW1t2cXGRgft8FAkjPOQSoMw4OpNj/3q9nnntnMozYnD2yJrp36TcKcuqg6TFs4qewHvxgFfvOp3i9HdMwQEtOdOqFizmIb069bfbvKoqrz6vVhVeLEmu12YiPvJiRK5fjRpbffxhxzwbLeWX9p9pS9ObNwyz8VB6+DlMX2BBN58cwEkc1IlkTKvVcmM9HuvFYmFbW1tLSwW5X2wU2GBjLlYNEhtiNWhQPDbuoAPtepnb28rGConXSGsBgezJ1JOwwHlzlR70UsXVQeBXVaswo14wejAY2Gg0sq2trYx194wHe0jPY3If8DvowPd1PC9PuSBJw9CoWCxas9kMk91XV1eBdhZezhp7AsU01uv1IPD4XeG3Gko1ILxjXu9R4QdP8/m89fv9cIwGb6PC8jTAxNlsZt9++619/vnn1mw2g7cFEmC+QZlbrZadnp5mpkNYTnh3BvOMX1aLgkX2vIBflQ7t8hpglmuNqdcpdz51Ti1mzLMwXNNO6ZymKmcMNrFS84JkVhIYBy5Ih/PLOlVp0ZYKKLfL/VJvj9+xRpOfVxiJ/zAKWGAN2vL5vO3v79tnn31m5+fn9vbt26VpJ64P/IDwo03mA5I5vKvDM3Zc9HcII+oFFPe2KOE/7scR/dhjyFvSIMTYAtbr9ezevXtBwVGvTuXkcjnb2dmx0WhkL1++zBhCJLAAkfv9fmZFDuJPM8ts2RuNRkEZJ5NJ4JXyR6e9OMyADG9S7nTqnDIcxYuptBMxi+EpAQ+u2XKyR5VFEyXsnfHHO0mUTmUeP4fv3D7HoQr9YokK9ZJewT2lUinsfB8MBpk9jkyjN1foFXgYnAig96963oOJXiY7ZqQXi0VmvyrXpbTPZjPrdrtWKpXCOTtcHx9aZXaNImq1mvX7/TBnqAsN4K147hfK6mXHQTNe4qpGwEM7nHmPGbfbyp2mPVA8r+UR5CmLCjZ7Ck9g2RtyG5rM0d9QP+rFAVd8KBEzDp4V9CtMYY/qQW7mAW/VWqWEgEq8GLpSqdjBwYGZmZ2enlqv1wvJBe0rQ3gtjBTq9bpVq9Vwtin33aPPG98kuUmSYEqFeaXPc+n1euF0PIZ1vG0sTVPr9Xr25s0b293dDYkeIAZeK4r79/b27ODgwL777ruM8mA9c5Jk90fiP3jDL2WFN0zT6y1f29vbmR1OHCZg7Jj/MPp8Mvom5U6nzsVgjZk/5cDWRC2tKieKWl2FuG5nCLLFGKHJDdTHMZ/n/WNFhVazn56y8jNqUEAHTgIAdNM+K82xwrRBEXgeMPas59UV3oN+T2mZTvQRyRxvqR8/3+/3bTweW7lcdvup8HVrayuclIf22Mhz3Ik6eLUW4nfID+JYnlHgNdyoX1dbKRJcB7VouVMMyULGAsgD5nkutehKrAdhODbEAGBZGOpgL8anT/P6VDB/NBpZtVpdOk6DaVBvbrZ89qvGNapk+E2nQTxDoXVtb2/b/v6+zWYzOz4+DgoJmtlSc+yL5xmRoO5qtWqz2cxdjM7Px0IOXOc4kQVWx495Bc8D3iBuY8XEc/l83r788kvb2toKq2Q42cKeEp5rf3/fxuNxZvsYT+ngKA7EzfCanF3FWl58rlarNhwO7eDgwObzeXiGlRPPaGKrVCqFqZDYgc6xcqeFAayQ/BuKZ81j9cSeXxVf4b/idBZKhiRsOBSKcn88evi/egevb55SevXEvEo+n7etrS2bTqfW7XZdRKH80vZVOSG42LytyMAzjFrwmze3FvMOuMbxI89L8v1s5Pr9foCKahiVj0hSXVxcZCAt01YqlZb6jvawHQuGgeeKB4OBbW1thXYAZ3Gd3+SsfMBYffSkDjrDUGIV/ABxKoSBAPIMnhKg8KJo3g+pSgla+IWeCiMHg4FVq9UMnR6cZOXxFE89XgwOc1857Q76cH+tVrOdnR2rVCr2/v17Ozs7W6rDiyG5fjU4hULBarVaiM1Qn85lroK93DbGQRcwcFGFGI1GYccGoxb2tqj7u+++s8ePH9vh4WFmWgT3oG3EaTs7OzaZTOzFixdBIQEjkc1VCMsv7AHU5XAHijscDq3VatlisbDhcGhmN6fOpWmaOY2OoTLuY4i8bvmgpXOcVcJvZpZhjM5PsaVXj8Z1qWXBdwikl22EgVA4zc+D0UjqsEJwHzQG1HYYfvN3VmbAZl2I4EHcXC5n9+/ft+3tbTs5OQnwCnRoVpQhN/oNfmuqfzqdBqjqoQAPkXiQFatc+E8NjhoJs+uF8MViMRwUxa9zQN2FQsHevHljL1++tGfPnoWVL5pIAR35/PVrBR88eGBff/11OFGAeYqjTnK5XDjFnuPGra0tKxQKYX46n8/bcDi0fr9vZtdTV/V6PUzp8Goc9tAsbzA4OBv3o+/2QPE8Ciua5+08Ifc8j6ewnvXnZ/TzKm8F5WTvyfVzH1Z5fqWBYbFm4zwDxB6/VqsFWIQT5LRNNQR8nfnG/S4WizYajTIIg+tSnscUU+vm8fcy6DwOWJ7G9OqpAkmS2OXlZXi3CMZE5725rZ2dHavVanZ2dhZyCyiIUdEeICu/UgHzvvDWZjcLHrAAXReOM6LjfZRsPGBssOBgk3LnGNKbl8F3/KEzniCqUOE+3SPIFk+V8TZFgYXiazAKiGtYaXSlhSqw9gFFlRq/8YS3CjEnN5rNpu3u7trV1ZVdXFwEeAQ6MbDsBfk15mbZTeBmFhajT6fTMDenYYEaH7b+3F/eooVxxTWGZUwD+NvpdKxer1ulUgljgbWsTMt0OrV3797Zw4cPgydKkiR4OIbqyJzev3/fTk9PbTAYhKQL7sc5s4vFwo6PjzNKjucLhYJ1u92gQLPZLLz059WrV9ZutzNKBgOOcSsUCpmxQiLpd7rbQy0oiME1z8Liv2eBY22oUDDkVAXx6GHrqgXvqFcLjWc976GfY4YBhQ2W583gvbDpdjqd2mAwCGsxIQjcb+6XRy9DSaTtkQnEvVqXx2++H0YS97HHUKPJdadpGtrmyX2zm21wfO9gMLB6vW7tdnupffQXxiBJruPtyWRiR0dHmeP/US9eG4HDrqCIqAux5GAwMLMbtDSfz61SqYT40UNkMCY4+oQ9s9770ZM6OnCrhFGtMQsXW1wPgrIi639NpCiUxVpJZM8wFQI4MplMbGdnJ6zk13mtWL8w2DGma7zsKQ4UplQq2d7enu3t7Vm/37eTk5PwKjlOlEEhdHIc/MN3rrtSqVi1Wg1KziUGm/mPkQIbBV7pw3GxjhcUpNvtWrlcDnsdGUHwDoqTkxP7n//5H/vTP/1Ta7VamXHGy1nZKORyOXv8+LH95je/sYuLiyWa8/l8eOXccDjMGAfwrFQq2dXVlY3HYyuVSkuLDiqVin322WcBRZVKpUxiCIqIF8yiXow3T09tUjZWyFiQGvOECpP0N35Wv+M+TeBwPWw98RwLKe5j2AOmb29vh02+7Lk4TtOYSAWQ6dWpDq0XdGCNJNZJcgKHIbUHn5VPym8IG+AX80w9m9alc8xm2ZcNMaSNTSPhOXh69JnnTXktablctnfv3tlwOAzHWsbkgflfrVZDIkev8aJz5qkuJh+Px5nNyJCL6XQaFvSDbjZQvDEc0FSNeWzMbisbK2SlUok2pIqkQgCC+UiEVYKG5zCILEhgODwH/vj9DoAW7KV46uPg4CCk5FkBcK/Giey1QBv3l+MpL/Ocz+et0WjY7u6uFYtFu7q6svPz88y5OIBSEB4IC3tFNi7wVrxBF9YfsSPToRAUfWOhwx+8AASY+wZ+sHLC2FxcXNj5+bm12+0Qx+k4Iws8m83szZs39uTJk7AHEXCQl/cVi8Uwns1m00ajUdg5gnZRAFU7nU7wmLyjo1qthkwo4OZsNrPT01M7PDy04XBoT548sXa7HRYb8Dpc8EtPL+D4mcdzk/JBx0AuVRbJKqqQK+GxGIYHmp/Hf/Z4ZjfCqXNsiNcw4LlcLpxnenh4aKPRKCgyKz8LnSY8WMA0y6abuAF56vV6yKZ2u13rdDpBGXl5F+pkA8I8Qd95yqZSqYTzdi4vLzNZVS5qoNSLo23ue2yMQY9CUaxSAcwzM6tWq0teOEkS+/rrr+2HP/yh3bt3L2MYdO8q2tjZ2bEnT57YN998k1EQzmhWKhUbjUbhKEiNP5MkyWRRx+NxWK43n8/t9evX9vTpUxuNRkHek+TmcGXIBhYVQOZgQCBrKifrlDtnWdGYBz29OUI85ymnprYx6BBGVkh4ELPlA47MbrC7B5O5jdFoZN1u1/b29sJblRXmcmHh9SCVB2FZwJvNppXLZRuNRuGUN2TkwLNYltNDElw3FL5ardpgMIi+ZMYbP20Dn3nzMQp7Zw4XGKphPo9PI2fvy78lSWKnp6e2t7cXEj8x44zngACgUEw/J7T45HKWEVYe5g8UC/zTuWPNLDMfoazgEZePHkPyplYzf1E5ezGFsSASWJ89nZktKR8LI1/jeT7OPOJPpwFYsTFY5+fntru7a+1223K5nA0GgwBD9Fntl9dH3ANa4CXwgtHxeGzdbtd6vV5GmNnIwOJrm5olZPqQxJnNZuE0OlVkNV5q/Nh7IUYCDOaEBY8VTynh+U6nY5VKxcrlcqifjS6UJZ/Ph8UKOFEOdSEUYY+Euh48eBCOkFQ5yeVyIZmHwjtTcCTHcDhc8pDj8dgqlYq9evXK9vb2wlwwJx95YTzqBg8w74nFBbcZl1j54A3K6xSNVbguVhQUhbEc14CJqhhcJ1tjrpM9L4J6rB3F9MNoNAptadaUadH+KS9YIWF5+d2DTBPDVM+4sDdUowAhnE6nYbeDFwao4fSgFBSOPYAaJl4hxAYSfxzneugE16bTqR0fH1u73V4yuOpVMJ6YS7y8vHQdAnjOL9JRwwcPz/Pdk8nEJpNJyLofHh4GD8pGkPvJfEG4Y3aTBNtUEUNfN33A27EeKx6MU0XW5Ic+w8rFyqeDFmMYhIeXMUHoxuOxDYdDOzw8DPFdLne9W5x3Jyj8U4WFlQRcqtfrQRnn87l1u10bDoeZ4xZRj7fHUZVOvR3aRJKoXC6HPZMejRoPchsaJ+MALe4b5ufwnSEqxgHeH8eDKN/4c7FYtK+++sq+//57e/r0aUa4gRYmk0nwzklynVV99uyZffvtt3Z0dBRkgGlHnI7XumP8sBABKILf2TGfz8OxKEmS2P379+3p06cB1iKLCo+t0yvsZBjeMm82KRsrpOchbitsKT3PpZZcB5JhICsC7kfdOvBcWMggiGmahq1NCMRrtVpI/vBcmRoCNSoQNIZeGFRYW+UfJ7X4GkM39lJ8b5LcJHKQbVw1Lqu8JfMIAhUzlGosUBCD89Ymvh/L1lBOT0/DHCW8ppm/eD6Xuz4gent7287OzjKrZljoOZMKo8uGGQvDGbpjyqlYLNrZ2ZkdHh5mMqOaeWYjh++xFVl3KRsrJL/9yitMEHs4hVsMQRXa6GcUZv5tyq0epd/vW5IkYY4Odb1+/Tq8KhsCgg2vZjfTDVBOTvXDKjMcMrOQrev3+xk4miTJkpXVqQOeeOc+QUHRXq1Ws1arFU729hAGf/cMCI8RMo3Yoc/tc/yKcQDsTJIkkynWHRYwKojlZrOZvX//3nK5nP3oRz8KHjGfz4cF4Op1kiSxp0+fWr/fzxhQvofhLH5jA1CtVjPJoMViYf1+Pyx8r9frdn5+bjs7OyEs4niXV+Ow/CkvNcTQcOy2srFCNhoNF8YprNISg2O4hg5pXarMZtmkkJeex2fsMODNp2bZbVDj8diOjo5sb2/PWq1WGEgIVrlczkAnFgIzCxAIO815kywLsHp6wCBdaYP7GfZAADHn2m63w4HAx8fH7jwf81F/A69B03w+t8lkEiC3FwNxXSxwWGVUrVbDOauoB94Dy9Gm06m9evXKXrx4YX/wB39g7XY7zHNiKSOUiDeYf/bZZzYYDOzXv/71EqoAdMcUBLaY8YlvqB/JKhhZJHOwRG5nZ2cJSSDBlMvlQlIndsYO5Eq96iZlY4XkOTaN99RSMMEoHnTizwp1zJbfXRGrhxUcEBIQxXspKJ8ikKZpWCnCymF2M+iaqGDIFAv8WfA9aM79gQCo1eW4BMcnYlmcLl7WOrlub7yQfYQX1LHy4k42LMPhMHPCt5d4Qtvz+dzOz8+Dt1I54XlCGCm89erk5MTdXM3PrJrqMLOwlBLXEZbgnKGDg4MwpprRBz/AK04Y8RhprP7RFVIXF3tQid05isYGXAeYz15FCwbAm/pgmvC/0WjY5eWlXV5eBuvN2cE0TUNafT6f2/HxcRAU7ocuHeNr/B99ZAsM+GmW9ZKsdOzpcR97Y0AzXuVzfHxsZ2dnmVe2oy72shrTqJFM0zQkQEqlUuYdGMp31InPk8kkGIRWq7V08DH+EJ+Zmb169crq9bp98cUXmUUDgKu8T7JcLtt4PLanT59avV63k5OTjGeGAuBkusViEY6YZJ4jrMD8L2jvdrs2Ho+DMl5cXNiDBw9CaMKHa6HfCDd47HnqB+PKswcffR5SsTSKp5BKjGe9dYrC8xzqeTwhU+8JxnpbsPg7mNfpdGyxWIRYhJVF4bkaJBZYLjHPrhCbC9MJI4B4Znt7O6xAgTHxkIkaQ49H6DsbAO4385xpZoUbDodBIbSf3Ff0AdMcOBaD+YAYk9+mnCTXhx93u93MMRvMGyTRkDllhcDYFwqFENebWQgxzK7ncI+Pj61er2eMrybvGP5CvnSenPm/qWdE2VghsZtaiWXvpsRo8KvPMLRjyMP1qOVnRVblZBiGXerqlQGxYPUuLy/t3bt3tr+/H+IYXsMJmnQyXPujdPB3Mws7EXjdJjybF5fgCI7d3V2bz+f2/v37TJvMC+aN59X4mdlsFnY64CU+/If2GZqxoUP8tbW1lTnWkemBwkwmE3v16pVtbW2Ft1gxsuFMNmBqmqb26NEj63a79uWXXwZe8vtP4CHH47ENBoMlRUqSJCzZA3qZTCY2n8/DCfaYCnn06FHGgMMAAL3wInSeClIZxCFa3gKTdcoHncvKg6yeTr2CWhHP2/CgeALOn7k+bVtp855VL2B2bWyQmMD9rJDaDxgTzaSqB+WYJMYPFAgr+lUul61er4dsqk7DMK80He+NBdrknQ9cFN3wswyr+UhH5SWPR5Jcv60Lxo6vIQnCBglGz8ys2WzaycmJDQaDzDmsZsvzyggFeHqFp0E4mYbTA3A6HLbiqRHjJA0bS6+PPP6LxSLzrpBNygdBVrUOntdiT+gpG4RIPaB2NhBMnebrLES53M1ksNLFyoZBBvzD2SrYDcAT/twnz5OoMUFfuO+4l5dcKexE9hWT3O122+bzuR0dHVmn08nwyOwmYeHNabJXw/XFYhF2OZTL5Uwsy3AUwsjxLvhwcXFhlUrFtre3wzV4Cwgi0/WLX/zCxuOxHRwcZJa5gT/sabBcr9FoWLVatbdv32bqA7LA8jxsocI19Bvb25BBxrs3RqOR9Xq9EGt+++239sUXX9je3l7wiqyEMBBsJHnMFLICdWk2ft2y2aGRlrWoHgQFY/i4eM1asUJxPdxBngdD0cynmX/WKVs4tsLqjXQpVS6Xs++//96ePXsWFBT3cbYWAs7CpYLl9ZeVkhNRaoUrlYrt7e1ZmqbhwCt+U5UKg0JqFhIOCXjBA8/jIXaG5+MXmaIPeBbLDflEOLTLIUsul7Nut2uvXr2yVqtljx8/zhgu8Er5lCTX59I+ePDAvv3226BsvLg7SW7e3oW5XvQZm6NrtZolSWJXV1eZVzD0ej3b2tqydrtt//u//2sPHjwIY2pmmTNVYRw1hMA+0yTxjyPxxnzd8lvZoOxBSv6sihCLvVY9H4N4Grd6HkKhgyole4bhcGjlctm2t7fdZ7w5OlxXOKvPqhdlK8rTGliYPRwOQybTs8YKXRmycmHF51fBQVljcY4aWZzPU6vVlhJWrNz4fHZ2Zufn53b//v1MnAr+eFA6l7t+cU65XA5L2pRWGBOET7yYAG3D0LIywqjw9Ba2ffHqH5YZ5TMbE4yblxRjvm9SNlZI73V0sZiIPZWHpzX5wEUtvPc7t+3FeICjavFBD7wc4Av+Tk5OwgKI8XgcGA/ry1AWg6c7VrwYTr0p6sEihO3t7bA44ejoKFh3nWvkfmuIoO3x4onBYGBJkoQF70wv2oCH5Tk2wN7BYGD5fD6ziomhN08njUYje/HihR0eHgYF0IUcbJDAh1arZfl83n79619n5jdBZ7lcDseT4H0nuVwuEy9iEUC32w3Kgw3LSBh999139sMf/tAajUboLyb9AZs1N4BlkIid0Wee7mDDxPK4brnzMZBa1HPx7/rZIzQmXKva8rZYeTCa6/YKK2iapnZxcWHdbtfa7bar5GpwuC1V1Fjf2LNgyR4Wo+uLddTgsDVexSP88cZsVUQUNnDq/eAZcdYMnmV4zMo/nU7t4uLCms2m7e/vm5ll7uUwAnUlSRKyyaenp5lXHsBLwgPCO6JfuAdjiN0vHEIAqlcqFTs/P7fZbGY7OzuZ3S3oP8aQk0XMbzYmPD4aPiiP1ykfnNQBAZp18mCpunVeEOB1luMfhWforCegrCgchOs1jQ0wqN1u177//ns7PDy0R48eZaYV4C14C5gqKdOibUGgkLjgdbPYKzkcDjNxLYQYfxxHevxBgefGSqRKpRLm+RjicZ0M2VAnFnSDVg0HoOQwIr/5zW/sxYsX9uMf/zjsfIESYV6QlRNTQQ8fPrRcLmenp6fB+zKKyufz4eBiHF6lBafR8XlC+J7LXR+O3O127dn/PYyZ50nZwLP3R/5At/0pcvGSh5uWD14Y4MFFLepl8Bt/j8VCHibne9VDedc04+WtgVWvhu1Eh4eHmYygKgP3kfngGQ+GVpVKJQjqaDQK83rYW8eDzUkL7pfyl3mBPygBZ42ZXp67ZCUFH6BkfK4q94vlALFYr9ezVqsVEnu6HUnhcC53vVh+NpvZycmJmZm7agjjhgXiGgIAaSCjanYT+yIhd3l5abu7u9ZoNEKizEMKDENZrthIsoJijO+SyOGycZYVy7U8ReTB8iCs50UUd3tYnJWF69BgGv+5XggKVu4DwkFYuB7EEGD6V199ZY8ePbJnz57Zl19+aeVyOewXNMvGXhAO1JmmacYCI25DHApPjLiElUAVRSFeDB6hpGmaEUq824PHQ7OxnCUF33D6AI4f4XvZYICnSZLYixcv7OHDhyEWBj8wBugX4vo0TcOpDV999VXYCMDeH54Rp5QPBoOM8cA9/LYsJHyw8x/zuV9++aX91V/9Vea0QcgDZAf9m8/nme103J5OBzGszeVymamtTcrGCqnlNnjKhQfcLL67Oha38X3qjVRh0R7uY5ipMZJCV3gVM7OXL1/an/zJn9j9+/dDUgSLmDWGRRs8/7m9vW1penOCG7wIQ1L21gzlMLBsedVqsxHDdwghnwAOHvCbhHluj8eBEyZbW1uhHo6pmM9QgE6nY0mS2N7eXqAJwu4tvE6S65U07Xbbjo6Olg6lwj04UHo+n1un0wnztJg/RhJmNrt+8zL4iaMosefx1atX9sd//MchvgR/9aWzfOwH+MRJQNDPhh2FHYomJNcpG0NWhX+r3LOnlJ5HW6XEKGrhPRjL8aJ6HPYGHh34zMYCQn50dBTeSoXdFhAKs5vlXAzBeCCQfIBSQhmhQJ63Y34wHPZ4udZ8uQAAH+xJREFUzn2DscDUBvME1t8sG3+zR07Tm2V1vJ3KzJYgGhs3HP2IJI43Tt74Yq2qdywHlA27dnq9XlBuDXFyuZtzVqE84H2xWLRutxsUW2GoLtLwwirlERswLy+B4s0urCp3Opd1ZYW55SkKHgxvgLxYkXF5zFveFo/qJlvPm/N3DCw8HBQIUxCYT1ssFmFnCASkWq0GWMeeGPEhr6X0vLomDGCB2dAwb7jvWFuKTdjYw8kwGtMBDNEVLSwW14dU4SgOxLlm2SSQJj8uLy/DgWGYtoA34V0dmlltNBq2vb1tr1+/Die287PY4VIsFq3X61m/38/ASfAf61GxCB2LBhi2tttt++KLL8JYQwlLpVIwYrxWFXTGkncsd+AF+MmOYFPIemcPGSu3BbRsTZhYD/byPap8fJ/e793L9+s9HqMxELC4p6endnFxYXt7e5kd9QwB+cUwHJ8oDapc3Ef+TT0+F1YophMQT/mkWXDlD7w4MrK8nUrHiEOP0WgUpjiazWb43RtX5nulUrGdnR07Pz/PTA8xXfxKOuyFxD0Mxc0s88ZkRjfYJra7uxumlTxF8sKmVcrE/NTMutazSdlYIWNKpN89pdBMZsyDqifTthWmch3qebVorMaC72X/0jQNm4FfvHhhjUbDPv/88wCnkN1L0zScjcqLmZk21Mn/zW72ijJk0iyr8h33YD8joDQLClt3XnrGvMJft9sNb5HCDg54CsRKiH/hpSaTiX333Xe2WCzs/v37AV56STuG3blczp4/f25Jkti7d+8yK5HgHReLhTWbzczyOM7wI1FWLBbt/Pw8LOBI0zQTi06nU/vss8+WkB0bTIbxXHg/Kxs1T+418cj/NykbKyQLimdVtMRiB6+wgCik47p46sHzbqrcsRLzpvidBRKMfffuXTgyELAKcQqSDJyK57o9fmmfmRcKL9lIALbhHiQ2OK5RHnjtJEkSVgMlSZKBqSicdEL7s9nMLi4uwo5+NgTcb6/PmMu8uLgIdCnfgUJwqjzzA4qTy+UyCwC4fcSUzWYz884QVip89/rHMN5DWhhzlT+Vp02TOhtnWQFpWEgwmOyttAM8YFxYKL179LqmmFd5ZVZgWF1mEJgOKwlG88Dg1WTj8diKxaK9fPnSisWi/dEf/ZEtFgv7zW9+EwQauwsQmwyHw6C0Cm84vsV0i2bz0Fe1uvyyF44XecF9DC0wHTiPdD6/ft+Ft+sfnp93zyBjOR6Pw0FVzE/0D54ZPMnn87a/v2+VSsW+/fbbwFOc54Mxrtfr4d2NODqTM8Rm196r3+9nnuWtgZeXl9ZqtcK5rxzX8yIQRhD4DX3RhRlARVhgb3YTFyMzy7z4nWRZWRjMsrBRi1o+9nxePKKTqp4C8woKvk+tv3o8rg+MRX1MDz8PhUA2FYdYjUYj++Uvf2mXl5f28OHDzJwmn90D+IakDuI7CClDS8R9bNQYjSDGw9RLPn/91mVAS85+8/I49pjstQF3sS+QFZvHFM/jGg6qajQa9sUXX2Tm6XAPTwVgvPL5vO3t7dlisbCTk5OwkkZP/+azcXG0JJ8GgOw26Ae9fIDVxcWFPX361O7duxf6ANnSXSkMpVXO+Drux1pW8BQFGW1vam+T8kEnl3vFw9ix4nlD/q/Qap12PHim3mIVto/BLPY+i8X10q13795ZvV4PMRfPuzHUxB/DIm4DHpG9OR9VCUHA/CjefWiWnb7QPnpQCgkS7+wY/LFX4z4nSRJOdcM7NrhfDNMU7iG+vrq6CqdOcBvwxPDGeHOXB2dBE57j1Tjj8di2t7cDWtH+85iwvHjhi+YneNqDFU+Vmsfjo8eQXLy4C59j8SULjsZ7ise9us2WmcsC7jGLGcQM5RiNGcdQRj0OkhmLxfXuiV/96lf28OFDe/bsWUbIITzqYXiwkeZnb8gKBkg5Ho+D90BsxQsEePeJp5zoM5IiOJenWq0GqOrFfZzQmM1m9vr1azs9PbUnT56E9bfsEXVjLsZme3vb2u22XV5eBoVWuUD/kiSxbre79PIjjtcx0Q8e4ftwOLRarWafffZZZhqD2+Ex5gXraZqGhQQ89gx3VZ7Qf15MoLK/6m1xXrlTltVTmrUakxjRs+D6O66poDGuVwvN8NNTdC+2Uu+MzwrHMchINAwGAzs/P7disRj2/PF5q1A69QaeFQYtONsVBoNjO45HPX4yrzTTh7WyZjc789WY4X7mKd4bslgsrN1uL0FbNYps6DDfmKbXp8Rrlhn3lsvlMO3CsJoXmOMV7TCYoBOGC9vXVHm8EIuNPHtbjlP5WZUxfh4wmKG+3r9uudPSOY0DYyWmcPzdE1IUTRKxF1BacJ3pgudhoTG7ZhZWf+AZhRY6GW9280pv7BrH4uSXL1/aycmJff755zYYDOz169cZRcaC53w+HxIZgLe8pIxfNotYChaaEz7oAycn4DH5WBLci1etITGDeJERACdzzG48+mg0svfv31s+n7f79+9n1ud648Z8xu4QnBCuMBjtV6tVKxQKdn5+HuC45hMwgY/nsJoIcWSr1bKtra2QeeU1w8xj9XoMa/llxOgXJxFV5lDPh051ZOTurg+uq5TeM/zdu0chqSqaWfaAJNyLssr7aT2eV+VsrkJbvidJkjD90O/3bTAYhBU7EASGybqig2EkQz1sAodQqXFQKMrJBPbqoA9TA/DcvKSOk2noJ37HW4qxVYzjVuan8ho08Mtp9ZBjvhfTG2a2BDNhZOA9OYbEa+Xa7bbV63Uzu/GqnJRRGWCEwfIERVc69TmVG+Y9I5S7lDt5yFVejQsLU0xxFfqgfmYAM5M9hAoEQyBVaq4HysbxAhd+ni0kfsMcFD7DG33zzTdWqVTs888/D5PmUAooH3tCXiZmZmGlT5revJyG32GPohPv4KF6UH7nBrysJnBAG4QefMHezFqtZnt7e5nMIrKcOq7gdaPRsEqlYr1eLySjWNiZpmKxmHkvp75dDV6r2+0GpZlMJtbpdILX3t7ezpxzhLZAk2Y8wUuMI6ZOeKsajL3KF8ugQnbOXSi6Wrd88G4PryjR+C3mUWNYnzus1gcMYGYzpFVvxp5KYzqz7PYjQBmdK4TQM9TEag6eL/vyyy+t3W7b/fv3Q1aRdxRAuHlXCRIijAo8ms2Wz/XB1AVe4cYLFHA/ex7O4jIcNrOQRBoOh7a7u7v06giGyd7vW1tbYZtav9+36XQazqHluBGrm2azm9fDoV7MORaLxXAoNBTt7OwsvEIQE/48hwteoT7IHe+a4RU4CD94XNAvs+VN8uBtkiRh9ZJn9NWIrls+aOmcltusgufyvfrXed6rR71dLKhWxdfPrPA8qY2iA25240mhnFjOtbOzY1tbW5kFAtoPFlSGzPBgaEsNDX+GR2ChZIjJxoqVFQV9xQJtTOUoj2O8N7sW7nL5/2vvXHbjOJYtmqRgyDJEwBBwBcgTf7f/zNM7sD248ECSIfkl8gyM3Vpc3FFd3aKOBdwOgOhmdT4iI+OxMzKr6ul69+7d4cHF5jWyTKTjmpBwlwaWyP/HH38cXhfw/PnzA99ptx1zo4OjHImoEhU9L03WHvOkPzbQvXRyhGx3cocZpuInxZm+U0Ho2TIwQrtcp4LlGjfAp5Mr3hhm2rqNIZRIFF45kXyMYgzzp59+Wi9evFg3NzeHtH+yiNzgXusfuJpM5rNnz+6dr7TRB3bmoVNrrcOr5OK5Y9RJQq318bky3pr48OHDevfu3Xr//v3hFjNGQss9Y49sr6+vD68HePfu3WGfMcbH+c2B8bzTki9Eyt5hdIw3Wf/yyy/rq6++Wt9///2hf75pLGPNeDLPzWHTWJLoSgQ3ckq9yJ/7juHDaMH5hlPoUR4DaTp3QUtytKWApwjHa56IycvR8Ak3XN78MPETo+TTyLIOfPPmzfr111/X119/vW5ubg4HCKLIcQZr3X+RUeOP42kZ1zgIKoQjA/fd0m62DZ48eXK415OOacvbc1smtzyFNzo89suzwVx35ZNLgPfv3x/uZXzx4sUDx80+LDsaB2VOHXGAIIJxYGjtW3e85DiVTo6QfjsUIYCv5X8zbWrM+1pTSivrlKSxsByRub5p5QLnsuGf/kNRtiQv8sKePFjpzz//XD/++ON6/vz5+u6779bbt28PmcccSud6LhA00C3/M52eNzflZmRui2Rs+S38h9cYWtZnHz58WDc3Nw/O3Ua+lEvqZszZzM9rDrzHlyiZdWuOuIXHrDHpZJJxzVMLvvnmm/Xy5cvDS1VzRw033ZOYsT5krogK+KRzQ2PW4QFy6txa9x83w3pEZzweuZceNUI+RmR0OxN23yo/Gc1aD+9dM3TOp72e0+htTcd+oohUsrdv367Xr1+v6+vrw7nOiReuXx1Frq4+bo1wPuikCL/9G59ecH19fYCoafvYeimwOMqazfrwbR5ChJAcU+YskPqvv/46PHnv22+/PdxnmRNLnu/IeGtOuSano6Pj3VpD0hm2yGoZ/dfWkO3dHmute5Nv2uMlLLiW2g/R6Oix87/5MTSMkOghmXmlR+UeJDOd4YsTnQxn+uTmdI58BdK9evXq8LiLZCPTN9vN1gUTM2ute2szbkHw0LzhfsZjeOr1lp0RM41JFj19+vSw/WB5RWF5xI8H7GmUkVn+8hbkZ8+erZcvXz6AqO2pB3Q+zbiYWW0O5/b29oBUuNHPMXNsvrmhbXOcA1fXOsMgg+1JW550LzFBw7pcx/gWGcIGro+8BqSj4G0zjDgs4/UhU+bkjWU4bjoVnsFMFFhrrZ9//vnwKribm5t1dXV1eK2aN6eplOaDRhnljlJxny2Jpuvr68M51MiTEc2OMN+vrq4Oa8VkY5uMGX0SjfMbo1Nkcnt7u16/fn0v0fXq1at7yRPe4eOlEZ2Yr9kRkVq98DQlamLQPvfLpU1oa4m2RScb5BQFSfToW55i63cK1PBjasfeMr/RI1qg7q95OgqelHURldmOxN47k851zFrrcBom9wGy3TZ2w1HKm2vGRNjwQaflMTXeM85kMdPmpHw+iN/4Th+Jir///vvBOeU88BYEbbphXWgGwu+cbzo8y8Jogde2ePqvQVYL2BBhS4lIVoamzF5k00gMZahk7oMem2uGeEML2NDGWyEpn5tVefOux8j6az18exhfp/bbb78dXkOXLZEkOJJkoLyoBEw+sVwi0sRbDNXHECM3RjPCTjswO4S11oNIH1lnP/Hu7p/MNF83EFThJUcez8kscgy+oR7Kh1tg1BkuATg/zg9QDz1Wt+fvp9LJBtm8yVoPYd+0UCYd8yLNsNvAbVCGGy7LdQIN1H03T8s+uHfFNigLwiIrsDN6UZ7b239OsmSdFyUmRE47jEJcW9l5tM/0bQUKb1lfBnayr7Z9QKfh9iKPPDf17u7ucO63OdMsFfj0vAZRXcd6csxQHAENY72UYj3rigPDHjRpOtkg/bCghusb0yYLZ/rufqY1gg3SUTHkyTf/TuykfZ7OyWfOm3r9lIcsZcOZSQLDuNxxz/XxmzdvDttLUVieJc1RMyvkWg8jsNfT4dPzxLv9kwRJX1sKbSdoJ5son+cQrbUOD19ufGeO2U748DwxuWKImzE2h0rnx2QOjZGysTPlJ2/XsgM4h042yGOd2QAeg+yVyQcNNWUdWe057XH5m9cFhjY0BtbJn7co7AAIk9m24fnV1f0Maww3ihzlicE1bzxFCfLv7G0oUdFybSikZT2zfZF2sr3CwwuJ9i3xQhjO38Knj8lxzKHm5MNvoDh/Z9T1+tzlnMhr7ZxDnwxZJyz9GEbZImATVot65CFZUq6VyCeN1Ieged8cvS75YFaTa5oGa9xGjIm85YWtVD6+MCbP0cnG/99//314BVszTvadfjMujo/Rw87FUYB/KZeXueYAdl5+w/rJ0npd5r44h8x+8lSTM+Phh1tYjmyZU44lMo7Moy/N2GzkW7p/jlGe9bKddL61nnwMgzS+Z/v8nHjhxEbQVM6U4T4T+8ik8MylH46VCebkk++WJaZR+jYwXs+eW+4KiaLzeTOEwOEzDop3mORo2/X19WEcfMcFDYIRL2NIH7e3H/cxUy7JrSSjePeJT++0iEaU4PU2x0jZ0ljb1kWczrQenBwOA0Dmgc7DjsTjMBo51SjPfh3d54CmbrcNqHlq/zaVbca9ty3XMwSisTkCm6cogDOBTAqlrKOq+37y5Mk9aMh3W5CvJGjShg99h2gQOebGOY+y563PgaHZo7Sy++gZ5cetIBqAHRb5ZNIqMtxy2jEgyzLE9kyG4taFLf03xN9LJxskn3251vn3fTWiUhOWGno0j+fkBSMfDaQJybDV66f0wySCeU1dp+2jeBwPs7O8q4PpfZ76SYKFj1xk39w0z/otkTWng968eXO41/Hq6upwDI13uURWmddA5xhfIHMSex4n4WvG1qJJi053dx9fX5DztYT2nre2Jeb5OuZkXc5LJNZzoOA1R0cvd06hR70f8lPJkbFFyykKTjzSe06CbfWbgO3pY1SpQ6fgRA15MXQjXHK05lgMuVLH60I6I/LmREwinvtqkNLUki2UC8fVEEprlwfGrejkxUsFy8Q5BddzOcvZfJIcGPzH36gze+lkg+TdHo3pBv/2koU7wVUSExU2itaWFWG6u4FKYE8cYmTM7zwmx/OTad+fiZg0ED6iPsZNZWIiJjIgUnAE8rosRpx3gjAZxYiRseZkUSJ1xpbfmtyIHChbr+s4ZznU4LZbxPN2RojyJp9bxkm5NZ2zM3c2nLrJMu3eymP0yQY50eRZt8rz099bhDNZOG7fmc1mtG1NYiPkb/4+9W8FYFkrAiNXIHRLHMUZpR1mEHnzdIOkKZPja+mT/XMsjkKTE2Ofa9032DgCJl4oz7TJ8TqyslxziITxExQ1grGDaOOd5rnJx0uJU+js26+2ImDzNFvksk0IW/1tQd1Wt617m3FGycnH9Mm+Jv4Zze3tqTTkmdGTfE4y87qV/TeIx4g7EfmbILgpfRu9pL1mBI5AKdvk3LLXRkKU8ZZOThDb1HRqKjfpxzE6++1XWx2dClcbPCRNEcj90EM1qEq41uCP+28Rgb9x/cbzo4STVHhvkeT31k+MN31ky8NRsO3FcTx8nmk2w/M82cBQP1U9sDFGzGWAZWpZpCyTW5wXvuHZc+U5N+y1gfGT/UcWjdeQo6ONkm23/x21ORbqzqm2cPa2h5k32RMfo72ehAJudfZ4RJdvbRkKmRxlbeQ0tOZZPQ4qluu7fOuTvNjpbMnM8N3U+nWEj9NhG5MBTLIwjw2tsP8J5fj7JD/PwzTWrQi4pV/nGONan7DtsVfZydieqDoZWQzESsU+CG9sEJxEemz3bY/pthlBeaCABsDI4MjITW561baWSn+++yT7fnx0pBMcHDOfZs7DDS0xwqQLZc9HiTQldxR14olRlON0RG/zxfFwfIa2GWtgPueFZ3ypS81AyVtLdFEP7YA9ts8eIRtsOFa+fW9e75hX2apP3gxx7AVbdm7ylJ4oGqijkvmcohx5mKJSU5Qtz+3/U75tSxjm2TCtSFuRjzJpCbEJMrJ+fm9RrEVKR1G27WhPCM3+Gh/s1/J2ptp6QfkdG/MWnWyQ08mFRsciohVjgiLNi7INTliLMPnfGTgKmWvIHCnzCZK1Pt7jx2gXpeZ60s7A/8e7pyz5p/LwwbypE+8fuXldT6fhNRU9PKNETvL43sEGNUlWdEZ8oxY+Y4h1UjZ98FiejdFjTPnIgbrENfiU+9jS5ciDEd/IizLwPB+DtY3O3vZw5OEg8jmV4e/83jyT2wxNsI9lvPHbIIQnsMHAdrC8KQoVhH22fcCnT58e7nEMH3YkgWBObqQ8D4i3NiifrTWvHRLHlC0KG3Hab3PKsbZtDxoaz7oaxtKZ2Rk7+UbjbyjOyxM7Bddpzt4RdJr/T6GzImTIsGath5BhosnbTWR4tQULKHRuAzDK0Hu1cRyDiCw/1Z8o/PhpBVQKGkgzKJenwbgvR1kjhpZIalstlJsjfuPJv5ka2mllXG5PX3beU3se3x6+p+i4Nxht0dn7kPaUFswp3qIJlURForJwwe3608TlGr12hMoEiMuyLU4CDStlnKpve7dbj5WgkcaYKPdAM7bpyEOFoJNkPY+Nn1Q4OhDW9R5jg7eUh69nXG19lzrcXKczJepgHcsk/Rp9UObkyXwTKXmO+N17vOfS2fuQLcI1Rs7xEhNFodqaxv1M/9tomzc91pYhSoNK7pO8t7pN2ahMVoKtCG5ISWNta/TQlGhqitoy1Hvk5+QSZdaiDuu4nCO+qUV18tSiZaOG4CZUdwrqa3TWtscUxkNcF+yhSVj0vm7bisBoYHK04ARvZUvJhz2tjZhR0rAx9VpEb4blZIYn+fr6+kHUZZSxQTth5ijJsZFXr0ktP19jEmVSYrbJcXFsoba36znK795Smfrx1leDri36NvTCdpk0or6dapSfdDDA1CDjueG7edxmtC5Lz92gW36bPKNhnsfTYB4Vf2qDhs8o42hr5EFiGUcZlmkwtGWUHSWOra/dpmU4RUfrwsRja6Mhr3Yihny39huasTGeQp439vEpdLJBtghkomD2MNlgHq9baVqb9IhNsXh/Xh4n6ElpCaNp/8oT4a2bZjx0Zs6cTkadMWTd6PR72xqwfOy4eEcKZWqD9eFot92cQupTHqGGOFx/QhktqjH6ey91yxH4+pSB5ng4F6Epku7V+0af7W6PtR4OINS827QOSzusl2sN4jgK8re1OuQiVOFDmKbMpr+zryRdCP08VnvWBnOsuIadNkYagR+dSIfhvVgrOGXq7ZpGRgyEjqSm1A1FESq3KOR91bX6+epmYM1AKX8jrMk5sKydnZHGqXR2lvVTaPJ2W+QowOtsN9daxGnX7FX9vw2TUcTXyWeLXI3n6X+PpcnQsmy/W86OXJOikmcak/cvzW+jycFOZScH0OpNSaopetsxbhEdoPlrkTbf2/W9dLJBTi9sJTNbAiIZwuTaVt0W6ZoiTU9+81lNG+Fa90/PNGUi9DPPfhq6eTO0tIKHd8qDEXwLljJiGAW4TdcJLy3p4QdhWXaec47FSZ7J2FrUsszN79bmfq5Tbrzexm89PGa4kVlb/mzV26JHfYTH5K0nagI81m6bfJaZ6ht+tfKtD0PHKaK0cTAqtcmiIfp3KjP5YL9p21sQ5InbHVacJoemrI23qT+30eq7L8tsioTu/5R+GrScHENzplNbTRen//fQJz/kyrQXbrTo0Tx/gxz83ialGWDK8O1GWw6kRYT2vUWZfK71cO20lfb3+HLnAsu06N9gVJMf12aMiEYdbZzNGUxymIiJrInf1ra/u689CMtH/6wn02GBtXois81n6/dUetRtj3MYaG3Y807lJuGv1dPdU6TK55ROb2vFSaHMO9udPG4+PfFt7eq2p/4nB+jEF8s1+OxM4pZBThF3D0Q1OjmGxNr39tseXWrtsHyT+5429/xuOtkg86DkqfNTIOuWYN3WBBU8+Vbq1kautQX7BBFpnOzPfTav2Yy81T+m9DQSQ1qWYwT0k9o9pna9ZaGbUtphkUcnjjh/PEObMlOGfHIwk541B8K5btsx4cWRu0VetntM17O+PIXOPjr3WNRg11Y5X7OxTZHBHpwwjuXynX00BU3dSeAcFyNla2MaH+u73S3IRqdgmTZYmj5aoqwdubNjMw/m2wbQnADbaNdJW3PF79neYbnmMG2Admruew81B76HTjbIz0GTgCelOxcaUwlsIM0jW+FaBPNalcq2BZ/SzpbBN3jU+GiR19+b1z9Wb4rU/p8RaILQ/t7ITozOwOXsWMnLXmrlJwfe+t8zllP4WeszGOQ0kY2swI4mhHNtfePBxsC2noeZiW4wkZ7cMJT1fa3Vz7Wrq6vxjgb+7y2HJpsW/fbImH25TcqN/Vo2W1GMaGMLttLIWrljY2pjsaxJPpq4pZv+jQ7buQXz8pj0r0bIBk98rUWlY3TMKTThTkbXImf7f+Jj+t/RrrXTlL7BUBvxMeVj21PEI21FOSOCPRGxISIbDqNuoyaHrX63+DsWAfc6v6nPU+hfNUgL3kKwJ/W7JEyMrpMB5ft0R4LXlBOMs+IzUeEx+g1QjIRM0Pjx/xyToadPILUyaz3cvvHWQ4OEdgSTAU1oZa9BtDOknB/Wm9rfMhZHfK6RvZY2OmvG2sbQxtn63kuPapBt4o5RY9ibwG0yzoEMFHr7zcq1ZRRrPTzj2PqYHIH7zLi3+NuCkqeMfxq7FTN0zNM3JZ0ieX5r49hCRBOaaVBzLyzdomlMjZ8tHv91gzxl0BYkP3291dmCLW2iWL9BEqbEnRGlsbTN9K2ITEV38sPfHcHYFj/bwQb24wPidjjN8NlO296hQTfZUpahlp1t82RnsMUno367w8OowQ6QvPJzjxOa5EbdaE5oLz364fIpqhyr4wjgyW+3RkUALbXs6JN2qahptyU1GoxrkaRBmmPR0e1Mt1z5VE+TZ/7neNh3xtxOqnjbxjJrypzfWqTn/22+Gt9+yJV5b3PRljiN762I5iRhu6Njqsv2p0ByLn2Wuz0mhT2FPOgJyn0KNW85eb+U8WQfi+iGZa3NFvma8U1K3WRjhZogZauzp982r9McNYWeopVpMrzpFifLe0+0mspOetfQz7E+9tLJrzT/4YcfdpXbw9ixUwxb3vWYke7p/1RBEspNMGyaLO81Tv1uTfDWmFt0aTzthZTHIpupjbu14b62xrtlpJNDcDsTHD1maI2fvXwc43+Lrk6pdHV19X9rrf89uZcLXej/N31/d3f3P3sKnmSQF7rQhT4vfRFH5y50oQv9QxeDvNCFviC6GOSFLvQF0cUgL3ShL4guBnmhC31BdDHIC13oC6KLQV7oQl8QXQzyQhf6guhikBe60BdE/wFhdFLpLqa5B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609" y="1092947"/>
            <a:ext cx="2154391" cy="22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4274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877AFB6E-7C3A-5C4C-BA42-BC4895B6784E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24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3"/>
          <a:srcRect l="8453" t="17572" r="57933" b="19754"/>
          <a:stretch>
            <a:fillRect/>
          </a:stretch>
        </p:blipFill>
        <p:spPr bwMode="auto">
          <a:xfrm>
            <a:off x="3563937" y="1172396"/>
            <a:ext cx="1992312" cy="208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177" name="1 CuadroTexto"/>
          <p:cNvSpPr txBox="1">
            <a:spLocks noChangeArrowheads="1"/>
          </p:cNvSpPr>
          <p:nvPr/>
        </p:nvSpPr>
        <p:spPr bwMode="auto">
          <a:xfrm>
            <a:off x="533400" y="3911130"/>
            <a:ext cx="4610669" cy="954107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softEdge rad="88900"/>
          </a:effec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Alternative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: </a:t>
            </a:r>
          </a:p>
          <a:p>
            <a:pPr eaLnBrk="1" hangingPunct="1">
              <a:defRPr/>
            </a:pPr>
            <a:endParaRPr lang="es-ES" sz="1400" b="1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from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scipy.ndimage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import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&gt;&gt;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convolveim_sv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=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convolve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im,mask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</a:t>
            </a:r>
            <a:endParaRPr lang="es-ES" altLang="ja-JP" sz="1400" b="1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Assorted finite difference filters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50799" y="5325599"/>
            <a:ext cx="485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combine both derivatives (in x and y)?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771BD01-6563-1C4C-B2DD-EA841B456328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51" y="1038226"/>
            <a:ext cx="2128383" cy="2221733"/>
          </a:xfrm>
          <a:prstGeom prst="rect">
            <a:avLst/>
          </a:prstGeom>
        </p:spPr>
      </p:pic>
      <p:sp>
        <p:nvSpPr>
          <p:cNvPr id="8" name="AutoShape 2" descr="data:image/png;base64,iVBORw0KGgoAAAANSUhEUgAAAOQAAADuCAYAAAApzKvrAAAABHNCSVQICAgIfAhkiAAAAAlwSFlzAAALEgAACxIB0t1+/AAAIABJREFUeJzsvVmPJMlxLWyR+1JZmZW1dU/vPRxSoqgNEEDxQYAgSC8C9E/0564e9CBAgAC96EGEBFCkOAt7enp6q70q9z2+h7rH68RJ86zMajYv8aEdKFRmRoS7ubktx8yXSNI0tU/lU/lUfj9K7v81AZ/Kp/Kp3JRPCvmpfCq/R+WTQn4qn8rvUfmkkJ/Kp/J7VD4p5KfyqfwelU8K+al8Kr9H5ZNCfiqfyu9R+aSQn8qn8ntUPinkp/Kp/B6VwiY3N5vNtFarWa1Ws3w+/7Fo+lQ+lf9flaOjI7u6ukrWuXcjhTw8PLSnT5/a3/7t39qf/dmf3Xp/kiSGpXlpmobvSZIsXV+nLBYLS5LEcrlc5jczs3w+b/P5PNTNJZfLWZIkNplMMoYkSZJQJ9OWpqmlaRraYRpjfUI7fM8mffPaB11cUKfyjvmqZRXP9TnwJJfLbUT/Ov1LkmTlGM1mM0uSxPL5fOABxkHHADTyf9TLfMSYzOfzTL1o08wyz3Lhtm+TVU++Uf7xH/9xbT5tDFl//etf29u3b9e6VwWXy20M8O6BMi4WC1ssFpamqeXzeVeYcQ316sDxb6oEZpapfz6fZwYS97BAcH9X9VGv6z1sIJSPSrvyhZVOeRqjiYVY+bNOUeMRM8DgJ/MbfcB1Hkttg+lUvnBhJWP6IFfrKJj2g//fNqbr3hMrGyvkuo3pQOMzBs5jiFoYVWRWMBQWJG6XvZ9aRC4s7EwDC0ehkAUSnkX1PJAnWLlczrXorIh6DYXpZ16q8PFnpof5q0qv124rjFQ8b8oeapXgK9+guDrG2jevLS6s+HxdEREMAderBobHYlVffhvloyV11KJ4wonr6t30Ph0MZvZtbWidbCHx2VMANSTajjfY6t1XeRm9rgqxavD5GRQI8jqCoUobG5t1iqISVXL9DDpjv/Hv3vOsxB7/uG41Ll54gnpifIuN46pnNuGflt9JltUj3oM2ZpZhWIbQXC5AR2Y+K8FtEETpgGeB11KoN5/PbTabmZkFj6lQkf9YKVSomEbEMwrjVvUB9PL98/k81KXenw3OKgVkT6f3erCZyypBXQUxVRn0WdDFhnM+n7uIZ5Vh9JRc6QNaifH9Ng+rZZ1xXFU+uofUsg52XweSePczk1EUCrJCKbM9geAEhzcYntBoXauEeZVl9hSC6VM46MFDzxgyLI4JrUer9z2mULHi0b2qnlh8rs8yvzzYy/3j+rx7Yg4hlvz5bZaNFbJYLK51X8wj3lY8QVW4osLuQSAO4qGIOiBJklihUMh4SlVKztJxlteDsR6UZsFnIVNPzzSxpec+Kk8R/8zn88z9iho8Hilvmfe38R9tM381T6BteELuGRm9H6iIUQzT4NXrKY2HxGJ81XpYPpRPsRJzLreVjRVSExwfo9wGlWLPeArHdejA4xorCCsuoCArCASEC8NnD3JpmzE6tXiegqExfmfl87LGTAOgMpTYo2WVF1CBXnV/DApyHR5fVHm8Z/ke5oFneDVhFyvKN5UhheIfw1t+NA+pBZ6FIaOZr3AeU1GH95x+htB5yqHejenROTIMzmKxCP2O0aJeja03hIbv5QHWpJJO7XBb8Eb40/4vFgubTqcZb6k84DoVxq/ydupBvXlAGC1vXDQPoEiEPVEsNlbeeZ5IYTz3n3/nfntxp/JglYHY5JlV5XeW1PGmHMw2gwFmy57H+w0CgXo9yARv4UGZ+Xy+NEBQVoZNnhDo7wyfPS/sWWD1rKBJBTFWB/8GGlCm06nl8/kA1VlgGRGAjhhcU2Xg7zzW+txtU08a/3lwWcfMkx3uF/OcjQiSYh7/YnA2Nj3FReVpk7KxQqqHW1WUmNvgC/7HhJ3r9aCOJ+ge/WpVvXs1XvSgmTeJz4sNvLbQXuz7OoYpZsm1xOBgjLer6NB+KrTDb9rmbTBR2/Iyw0zbqjHzFEsNCgo8sPZJ612n3VX9++gecjwer32vWqUY7l6Fxz2lVuiJ+xQe8rVCoRA8J+iCJ+R2YDG9a0yDp4zqMcyy0yUKS/k5fRbem+/nqRKG054RQpt4nttRGlR41ZuhHYXZi8XCarWaDYfDjJdjuryEWiz5VSgUMjRyHYxOQFOapmGcwBseB+UxG5D5fG6FQmFpsQVo8tZqx5TVG3fU99E9JMPB20rMOnrWN2ZJ1FKyMEJoYzGn50lUCBVG4ne21J7VhoBo0Xo8SMcDFcsCc30xI6MGaR1j5wmq94zXlkLiXC5n5XLZkiSx6XS6sn1FESzMTEdszDyDznKg9XleNuYB+VosGx+jzasLnzdVRrM7KOQmLlgZoNMKtxUeLCge163ZUW0DgwWBh0WMKQ17BrV+TJM+p96DJ+w96MV1xjycQioPNqkQaoHiMR0s3KugK34Dvd5vZma9Xs+2trYCn73EnbbPRe9lQ8XXefzBFxgFnhpRY8e8g5wgVsZz4EehUFiSBeY1IzPlO/PH49O6ZWOF3HTblee5bisqKNwx9TTcBgZFoZaZZYRFFdhr26OB7/eU1Ft0wIUhFd9zW5t4lvvuLUHTur3ieQhVOjwfWzqI39I0tdlsFozdqnvVUPI17zntZ0ywY+jK44nCZOWBtqvPenUzL1YhvXXLxgpZq9XWuu9DCUMd3gCqMrAiatzBmURM7nN2lQecs28e09UL86DBM+I6PqMt9hKqNKtiLPYK3F+uh39HP7Rf3A81WJptZf5qrO7BNjaaXH+xWLRc7npblUeL50HYIyq01jlXHRvP0LGx8aZ0+FmvTcSoLCs8brxgwTMcm+rBR1NIs9UZKs9zevDImxOLWVUUhUEKZXTAFE4hScDxMgRCFw6YmbumtFQqLU1VMNxh4dC+s1ByfKTQGHWyEUmSJCiA11c1YCi84EHv53q8SfjYfB6EGckahuG3IQztP39nuYglftSzKrLC/WzotJ/4zuPl5SC8cleH9NG2X6F48CTWGU8gVnWYmccQjtvQmEYNAQ8iigq+PsdeaxVc8mCY1ycPmjJ9LEgeHVyHZhqVHlbUVcYOdSk9XJQ+vaZQjvmgXjvGj5gh9mRF7/H6rW16Xk0V2kNk/JllT3m8adlYIafT6crrnsv2hNq7n60RrnlCrZ5F5/tgST0adEUImMl74tQgqNfihQP4vVQqLcEflNlslvG46i3N/Cmi2/iK/0pbqVQKRgardji5xbyOGUnun9LL3lljrdh3GACdiOd6uX7dEcPjUSwWw+kCzGseK51aYb6pF+VN6CxTTB9+jxmTGNrZ1IFtrJCTyWTldc8qKLP1GhMf8yr8GworocZdWpcKlGfJViUedFDUQ/O12DQGDya3oc8rD71nlB+qLFyvZ+H5vyfUtxkE7qvWo4Lo9ctTGL0P8T4/w797shLz9lq8sV6FbLzCcvfbKhsr5Gg0WnldFUSZhHvgZbzUtEI2tdJmNwyFxWVrxhbWYxYLX6FQWJqeUK+ujMdvOimtwoDPsMAco6o154ULXLh/amBQNLnEilIsFjN8ij2H77hfDSGUIEmSsEcUmVXtl0Jhz9vodx077TMKrqsH5/Ny2Cii7phX89rwMvHqVHScvf/c1rrlt7qW1WtcLVDMGuG3VdYGwquDjmtcT4y+mAVfLBaZgVam8tyV2fJxGupRtU86uHyf0qtTHDGvzc/eVic/x0LPNDHU4zo0nrrNq3gC7hkozWZzplyNuCdHmmDx7lWjwDTx/Xyv15bHZ8/4ou4Y2rmtbKyQlUolfPasgAo7ZxMZxun8H9epjMNvXiqfLbqnbKq4fE8ul7PJZLLkrVUg1TriGsdpLCA8IHjemxD3ph+YbhZQ/Ma0MKRj5YUB4WdQeGkgnuFxUUPAPEOcBc8IT8lzvaoMOv78H/cxrVjSxnTwWE8mkwzNqBu0ePAV94Ju5qfyFPSAh9w+nuXdROBLzOBuCmc/SCHVeigs5QFSwtQaeR5AU81my0qtGS6sxkEiRa2jKmzMgrGSqNX2YlRVvlWCzvzjeTqGfgzzdLpFFYyTFNVq1crlsg0Gg7CcjZU0n88H3qB+hq7cZxSN49R7xAwW91O9MRCHts338jVGJwq9ce9tSykXi0VmQ7oqJurWVVa4V2UJ/dXFMmoENyl33qDsQRZlgvfdgwUoMeX1oCxbbBYCzbjy/dyGR7/CUL6uv/HRkN55O7if++15f25DkzsomgHme1Q5isWim2hB/5QPsWyvB0GVb9y/GMzm4hkV77tnyNRQ4He0xzzyxk7PMGIj5hVVKm+MPISo7X50yMqN3Gb9zbLwRD1JzJox08wsLM/SJJC2xRAH1tfbEKuCrRZevbN6KKbTzF8zqXSyAHEsPJ1OMxPnTBtbYxU4FUj8YecFpmHwbC6Xs+l0GrwEaPSmadgwqrf2vBcrNn6Dx9KJfDZifC/LAyfKPE8KL79K7vBfd+0walAozV5RY8yYodB71GCpUbqtfPA8pFp9LTEv6X3X+xXmaJuq3CoYHo36nCfUHuzy6GCme5Y2Juhc1Et6As8C5O3GZ7rYUyldLCzsGT3j4Qkk1+/xUfuu7Xr80wz6beMEowCY7yEOjwb9jZXcGzv1/Pq7ZwxibW1SNlbIXq8XGltlAdSqstB7RT0jL/+CVWRLqgKslosZj6BbrTTo5OfxDE+koz1ensZegGNAhr3lctnG43FGeJIksWKxGCw1e3I96t6DRHrOjwdP2cuAZsBqPRPIMz46ruwlGTmotwM9rDg8Bp6scD94T6N3VCbHccwrnICgWXLmB9Pu8VTPGEIugo2hJt5QJ39WOY8lL2NlY4VENouJX1UUCnoWUGMb9XxsQTVDd5thwICxNVsVdOucFf+mXlppZLqZP7rNJ9ZXFnRWeg9R8HPqFWezWcYQsiHzsoCeF9C52Vis5RkGrdcbM24fPAKvFUoy3TFjpR7c4y9+U+/vyaXKl8rhOpB0lQOKlQ+CrJu6a+6QWdZ68OBpvOgJpTINXkAn19lLqzcBPV7hAdDMLupTy69WeDKZWKlUslKplBnYyWQSdkJodo/b5BPiVAiYLs7OqqDit9Fo5HpRDzKroiwW1wsGVLg9wcR3htY6TuBbml5nxYEglCYdDyyZYw8JGhm9cP284B/yofE416fOgMcXY6bL7HgMFH18dIUslUru7zGLpdYSCmK2fOKZl2QAY/CdoYoHQVEvK/cqq4f7NXmBejWzx3XodACn0fE8b6bFNW4bQobfedsW8wvXkLbn/rKQAKpCcEEH1rRq/zgcUL6zIdLdLGzo1AuygOJQLeYPG03wl7P3KkMcdqAthpO8IosdAUNVnZeNZXKZ7+wZIUteFpqNvaK9Tcudpz20eNaABdG7rozn57zrCj3ZC7DiMbMx58b3Mx38jAo506WCx8+yAHoCgc/q2Vn4WLjRV4XpKgjKS46hdKoE48bCpkaIPa0KP+ryYjQdL9Sh6IR5orxVI8G06r2oh9GNJ/yKfry6tX7tT6xeNvLqFblsqpS/NYX0iIhhbYWN6BQ8BQrDNs3uxawYhBH3I+BXSKGCbhZf28ipc9ClxgBJGqXRi1c4WTGbzcLREUwfPmOKAm3B40CIkQBjIdH2zK4XdCD+95YIaljAfQAPMdUA5Wf4B3rYm3DduMdDTvjjutRIFotFGw6HmYSb2bXhmk6ngQcc8qAdNjDog/II9POKHx4rFPbMbPzV8HirfNYpv9W1rFo8b6bXVTFVoPk+TxlRPK8HRilU9byLmT/p63lrpUPbZ6/D3ogVi+fR8LwaC+0H2mPjADinGV7uD/Ob0YPCQ/5dFVwh2yrvwAqlyAgKzn2NIR+za8EulUo2mUwycbB6aq6fvyMGVKVSnngej+9j2tA+e33UpX346B6Ss6xMoP6mnz3rzdk//KYwiQt7QL6f68R/rpNT2rCoOig8CEorPJPGLho3ee0iEaCeHGtw8Tz+dCUU2mRvOpvNMlnJJEmC58Q1TjipcqAO5hk8D/gLgSsUCqHvq5SLeYbnsVVPk3Oe8pvdxKk61zqfz200GtnW1tYST9jYad3oJ8YJizA8Y8ffNXHJSTygA302JhexpGGs/Nb2Q6oXwG8oHsxUK+I963lLnvdjBnnWWuMwxJSsXAqjzG4ycixsTK96C72ulhL1qDDwd16Cx56d+6cno8HTQtBQL3jEAojvXqyp62mhHDBeUFhNXqFuXv0DOIuN0vP5PJznC0PF44lMMsewGJv5/PqVgOVyeSkD6xk0TnBNJhMrl8uhTg4NuB3NNmvIAzjM3hZjyePIMqXh0LplY4VUTKyKgBLzjHxdPVOMeL53FeTS+5UO3BdrB56LFZGZjMLWWetlo6MogBXP45nGPbqY2otxNQvM46NLzJiH7LXUUDJv2dpz8fgLBccz8PY6FaU84jHjKQj2TF4OgOVBDTcXD8HgeV6cz+OoKM/LynLdyhflz7plY4VkxjAxLHz4rnGN5zHNskquSRAPFuJabBMyb/ZVw8DWkD0QW0tYeLTDHgCDyMktFgj2nNxvtG12s9CZISIKPBLqAc/xB9gFa6+CCoVnD4NN2Az5y+VyZtsYPCAnSJjn2h8OG2DEJpNJZjP2ZDIJsFehuNZfKpXccAi80Ps1tMB/XbvMPAIU5Qwy/oAk1OB7ySZuk8cdz3AfP3pSJ4aJV8HP2P1qXRTyed5H4zGlSetQr4V7vKwYKzlKDAqjXc8b833KF4VWTJ/+Z9iqEEl5qfWzMppZJm5E27FkCretdUM52OCx51XvrUqt93Gf8Z2F21s+F+MD80PHm+eDVWk83sV4qzR63pR//+geUhcGqEdjghWyxbKAiuEZTpktQwb2OLDGiufVOnlxAicyUPd4PM5YZS99rp4LHpTX3yok9GAbEjFeBpM9KGIs9j5e+h50ssGB5a/X6xl4ls/nbTQaBeMDVIA+oX58RplOpyHryWPC0w7oNy96MMu+50SNIveXE14cbyLBhLY9D8RjAr4wysFvqqSK0rAyiXmOxQm6/1GNKbexafmteciYpcWgegSqRcUzPFioW9vi/zEP5nk3hslqDT2auQ7PUvJgxKyp1q20sifg+zieZYXVWFLhHENhTBtA0KvVquVyOatWqzabzYLCIDubpmkwLNPpNCRkoJSAtJwYAx3cB2SEOb5leOzBYFY8nVLgz5rYYXlTVKTPclsxmMnjr+GHZ+TVQyo626Rs/DpkFfBVbpm9JA+c2c2ELsMns5ssqCekCqmYBjUIPOieYipjWYGYJl1MD6/jeb1SqZSBdAqr2cuyZ0F93FdN8TPfGG4iPhsMBtZoNILnH4/HNp/PrVqt2nQ6tcFgkDnkejAY2M7Ojo1GI6vVakuQEmMwHA4zS/bOz88tSa6zuMPh0O7du5eZH4QHTZLERqNRxpBgGohhK+L96XRq1WrVzK5RCvgzmUxCH3APMv1sPJmXPJY658njyF7Y27eJa2wAFZ2wgQdK4jGOObBY2Vghx+Ox65o9S+ApLEMgnsNiK+vVo/CEBZVjJS8LzOtDlRb8xz0MSdAvQCWOuaBESGTwAOA3tI82GHoDLnO7LCj9ft+SJLFyuZzxdoVCwcbjsW1vb4fT0c0sk5RYLBY2Ho8tn89bv98PgspZVxhDJHc4FAHURB+ZzsPDQ0vTNExDXF1d2WAwCONRLBat3W4Hzwq6oExoFzwYDodLZ9pC+Xiqg1+UxOPIKAJjzUrF8FgVjhUN9YJ//KZwjLfnLdXAquxtCls3VkgvExZr3PuuDAETFe550M4riK+8XfBaPE/pnZ/CSsTxIsc/sMSIZ/Acf0ZfABdzuZwNBgMzu4nFIRTwHgp/WZBKpZLV63VbLBZWqVQCfITA8y4EhmXMDyg1hJDHho2sQkwdB0BhKF2v17PZbGbj8djOz8/N7NpQ1uv1TOwWyzloaMDt8wILzRlwbO2FD+odVQ48VKB08HMxxKeI7a5lY4VkmKbYGUVhpDJS16dyAgQQJjalgQJBGQ6H4R2FXlIE8Iq9IA84e0CGZgopWTF4ZwX6Ph6Pw0R4zPNq7MT9xXcoLyt9kiS2v79vSZKEw6tOT08zySfQwZnbyWQS6hiNRsHq12o1y+fzNplMbDabhekAVWAeFwgrGyJ4xDRN7fDwMBiGbrcbPN3p6aklyXU8PBqNgkHhGJRpRnuA//CAGENPGVmJvCQPFE49p+c1zbLn6PLOGR5DTTKybnCdHx2yeg2o0qiHi3k//q8d9OJFZhh7EIXGah25Xk6AoKgX5FgPz3OdEAbev8grYDwe8P48psXjhZlZvV7PCOB0OrXxeGyj0SjTLvNL+cxwDUKdJIkNh8MwF8mQzesr08kGj9tlJSgUCiEmrVQqNhgMbDgcZoyImVmj0cgokY4xtwOjqlvPmC6mR7foMbIpl8vW6XQyYQePk46fKrgqMsaCjXTMUa1TNlbISqWy0i17nWClYoH3oKlCNTxvtvzaNizPYhihXpLrVuVlL8gCzvXzM6gTws39whIt5o3SpFlSFhTEc/l83g4ODkLWs9fr2Xg8tk6ns7SzgpMLEAid4EaSjPuBJEy9XrdGoxGSPmbXSRRWBM4ksqKC74hVGS5zPFoul0Nmdzwe2+XlpZ2fn1u73bYkSWxnZ8fq9XrmmBPezcIrjTCeOAKFY3vuH8tqt9sNNDG6YyjM/eN+s+x58FUXj3he8aMrpEeYd48Xk+k9nts3y0I9HghPiTUW0O+eBWThYfrUG6tXXGVA1MjgPrWYXDfqKBQKViqVrNlshro6nU6IT7nuGN3MczYCnvdEwckFxWLRyuWyLRaLpQym5z2UtxqnMrqAsiDjixMU+v2+jUYjm06n9vDhwyXIqohB54sBJdlo81xwjDez2cyKxWIGisbCEOY7xoGTjoDWjFg4K3uXcqf9kAoFueNeWed3HgwVLBQMLtrj5/S/xxD2TpyhVRitio/PHNNxnfgN83rwdJxRBO90wCqVih0eHtqDBw8sTVM7Ozuz169fW6fTCVMO4AViJiQ4uL9I1vCyPzUkDEuT5DrGGw6HNhgMgrfkJYJsaDT7jfqQiEIsykqJifRSqWSVSiX0udFo2PPnz+2HP/yhzWYz+/nPf25v374NRggKEIPR8OK5XM62t7fDPkk8h/vgvQHN1QnwOCA84IUX4COUjkMIVfSY/MVkP1bulGXVFD0Xb9oB/zXGwn/Uw8zUjmg7qI+TImqxIUQcoygzeXDQDh8ShfQ7M3o+nweIyrshICxYBVOpVNwVOmZm29vbVqlUrNVq2cuXLzPbhFjZWECQaUVbeAb/uV+65Az1gv4kudmKBghaKBSs0WiEkwVZwTWTzHC2VCrZcDgM/GFoyc/gVQCLxSLA5mfPntnBwYF1Oh375S9/afv7+7a7u2utVmspVszn82F+FUYCPGYFgOGq1WohqaRTbJopZXnTmJaXHHJRSI16wHOuZ93yQfshFT4pFPM8qCoBK7UHEfF7DAZoewpZvXvx2YOCCpEVsmh97NnhvabTafAcnpUvlUrWaDRssVjY2dmZDYfDMHgaf0CB0DYUCB7Ri59uCxl4bLje8Xhs5XI5KKfyK/YsG0I2jspzs+XXnM/nc9ve3rZ2u22NRsNGo5Gdnp7axcXFUp94Phml1+tZtVpdMjTw2urdMeagV/voLYtjBWNZUQSncnuXcqf9kB6zVcD5HnzXDJYKjcYo7Ik9RWX4ycxVC8dKw/Wz8LPF52d5/SUGnFPxKLiGKRJNMJVKJdva2rKdnR3b29uzs7Mzu7q6souLi8yJbhw/a91Y0TIajUISplar2dbWVmgXioq6VPDQT/49TdOgkNPpNANdmXcKk1HgJbHGFXzQeVGza6+LqRIer3K5bD/4wQ9CsqfX69n79+9tMBhYLpez0WgUICiM0Gw2s263G3aKaNLu8vIyZKsVLXDyC/xV+eJdOTxtx4U3JXBf76qcH7QfMoaP2X3HIKxZfA2qeizPEnleFL95yq6C4TFqHXqZHoZAaAMwWr1HvV4PwtHr9YKnU/q5TYWa7DER4wCelcvljGKvE9OwQqBuJHUAjZkPinC4LlZ0b6HHKi+OPpXLZdvZ2cmsLDo/P7d+v7+0hA0eEGPGbXO4om/qYmPMZwTpODC9vElZFV/lxHNKm5SNY0gVWBDBsYW6db6H/zODOcZDB3WagwUV6W5vyZymtJV+xfVMA6ylTp94MQLTBQgGa4pnG42GVSoVm0wmdnV1FQSelZ+9vK5EUVpYiWazWTj7FZ7l5OQks4uEaVK0AhRiZiH2hYfDVIRmEJVniM00LjWzDJw2y04j8ZpcXsuMuPrk5MSeP39u9XrdBoOBXV5eWqvVCut1eSkdPCzmV8GnQqEQYlY+SoWzquATLzIArzG1gswsozaPl4ywPOO+TtnYQ8a0PmaB9X7usFcHdzBWj3Y+RiMbhlX3sMB42cSYV2erqsoCmIo5uF6vl1lmp0mY2yCOdx0CglVG6iWZfjaG7BGZfwzhzJbfkIzPq2jlcAPfOWOK3wCv9ZjO+Xwe5iavrq6sVqtZo9GwJEms2+2GLCwbCDaWbMRUwVhG2eOyAWReqNdjz6togfvmTdusWzZWSG8Q2FrqPcwM7hh7B7bmKDyguI+FmactNHvLMINpVPjG0IQFjWnmbBwPAg886oCnrFar1mq1rNls2vn5uZ2cnCx5Nu6bJxAqZNoHhvGIpa6urmxvb8+2t7fDcyx0/BzoRh0M7cbjsY3HY9va2goLvHlceOKeDQvqYY8JCKlKnMvl3Ay52fVigsePH4c428zsyZMndnBwYMfHx3Z+fh4WSiCTixCA+8ZLHnENbbJnZ5p0sT/Hj/iONtAfRh8sb6oL65Q7HwOpMY8OtEeUWlVVMHbzxWLRPR0N13Udo0JgQBbewqVWkmOENL1Zn6nwVGE2K6LC9e3tbdvd3bXFYmEXFxdBIHnpmmeJPeVko6VemgUil7veYdLtdm2xWNj+/r5VKpUla66bbTV2YiM0Ho+tWq1avV53x1k9D3/HnefjAAAgAElEQVTGlBAgL88f8/1I0GBNLbdTrVbtyZMn9s0339jJyUlYWPDkyROr1+t2fn5uZ2dngU+s+GwgOSvNW9PG43GAsTAygKgYB46Fud/cjjof/f13opAsIB6e9ornuj3Lr3BTM6gxL+IxRv97feC6NUundaF4iS1s/q3Vatbr9cJcHu7RGJfb9KCP11ePBvwG2IoYUJMyzFNti40YrkNxsUTOG2+P38xHXqCgyALPeRsNUF+j0bDZbGbn5+eZNqvVqu3v79ubN2/s/Pw84/1hXNVoMKJh5AM6FGFpToP/x5Ag85PHepPyQR7S6zRbbk8heNAURnKnOLniCa0HI1Xo2cNoG5zwYIutHgCT2fy8GpBqtWq7u7tWrVat2+1at9vNLD7HALPwMV36Wb+rxU2Sm6M5GHpNJpOwJG1nZ2fpJT9cF2eCFXaC/7PZzEqlUoCo2nfIAI8rb5yGd8K9PCa69hbHRIJGGITHjx+HBerwuLPZzLa3t+0P//AP7fT01N68eZNJECF0QHzKIRGWC/K0DsN7NiKcMOTQBv3j40kgf7HNA+uWO8WQLGQontJ5z+K653m0TrZWngJ6Ft+DxzGLpUxjoWVLqhPLahgQa2EzsKdobFxi2bdVSqlFkQTuxTwl1o3GDJb2WXmJWNfjvcdf/R3PxObndCWRPg/FaDab1mg0gpEzs3BCwqNHj+xHP/qRvXjxIsBahpmK2NRLMt0YazyjKABFY/0YL/W3dcud1rKuIoYFjlPKfL8yggdEO8z1cWywTqfBZD42UaEx7mMYg53tsLLeGlbQtbe3Z0mS2OnpaVjWxTEHx4Oow8sie4KjC6o18wfewponSRJ2bhSLRdva2lrybuqp1HPzZu1er2dpmlqlUlnis3oXT6FhyECjt4oHKAQxnC7Tq1ar9vjxY3v37p1dXl5mZKjT6djh4aH9xV/8hf3iF7+wt2/fhqwzT4uwYeClhxgrM8t4OzU+mGZjWWXkxnxkVHSXsrFCaqLgNg+lsQ8XvebFNnpdmcW/e/ehHhV4/K67A8xulsyxJVW6crmcVSoVq1Qq1ul0MsfPexbTo9O737sn1jevLu4TkitMs2fE1JPgGs/hscdRw+ahHM2ma//Vg/ExIZqwwkqcfr+fuT6dTu3q6sp+9KMf2U9/+lP75ptv7N27d0t1sRFSBWJa1FuuGiftD9d7V+9odgeF5JXzKhzMZB4MhgpqQT04wwddsRVG8SChl51E22bZ4wTRBj7DemId6mJxfUSGTkewZdzf37fDw0M7Ojqy0WiUaY+FiYWAYxE2EgyX2PKyMWAB8rKJ3P58Prd+v2+lUikcbMXtQWE5scGxFmIpwF9kbLkt5Yv2C3WBz9yWPovYnY8hAe8wfVGv1+3o6CiDuNI0tcFgYFdXV/bnf/7n9uMf/9h++ctf2vHxcaYuNiS8IwX8qlarYUMA6Iac84IHNhRqlHisPFi7brmTh1QlVEvAjIe11E5xWhlFrZlCC95axAV18CoNTbOjLU+YGVqZWZh8xooQFqZ6vW4PHjywyWQSBl6VR//jc8xDMBRS64x2dT6PIRZ4h3bS9Hob12AwsHa7vQS1UK/nFZlWMwuHUCl8Zt7qM2hHz/BlOkADKwzqZNnBb/fu3bMkuT7JTlFLp9Ox4+Nj+9nPfmb/8A//YL/61a/s9evXmT2TcAB8KjtfA5wFf6C4vCaX+8N5BZ7a8abYNikftJYVDWscocxkQVLBZAENRImH4Odi71JUYY9BWzx322fP26dpaq1WyyqVSliP6sFsD/KwQsQGKgbPvWts3JgXaH8ymYS5RNzDRkj7zPCcxxPL8LAFzYNrrFD6GwwprsWmAcBnPQAaz9br9bDNi+M0TZQ1m017/vy5ffnll9bpdEJWVhEL80APbmM0p4bKM0BsRDzebFI2VkgIIQsDwxUWRoWkTKAOrHoJ7ixP7vOqCQ+6qgIq03RlP9PARY1GLpezg4MDMzN7+/ZtBoop5FQIz0hBvYMmvFgZYnyDsPPeVCyCgAIAbuJAK35Ooaf2nY0Z+IUNxmoEtK9q0ECPJrW0XTw3GAwyPMCzlUrFHj16ZG/fvg07Xfg59Pfg4MCeP39uDx8+tJ///Od2dHQU+s/L9NRhMF/4oGbeLMBHvXg7cpg3Oo7rlo0VkmGjDqpnDdTioujgsVLqdbWsqtT82bumz91GIwsaFK/RaFiz2bROpxPOptU+x3ig9HH9+pnvx3cWGBSNNbUtxFq6XzIGMZV36iHYuK7ipyore0+z5cO+VA44y6r9qdfrNh6PbTAYLBms+fzmHNgkSez58+fWbrft5cuXYW8lVmKBD7y9CjzVPmlGXOnivilKQJ2blA/aoIzGeUBjHpB/YyI9j+gJCO+g0LY8WMf3s+dW78gJCKYTA5XLXR8+dXh4aFdXVzYcDl1vzP1BO54nYpo8RcM1b2pEFd5DJl5IYXazxpShG9OH+lTJwXvduaHjqnKAdnjdKyMCr498YBl4xvkEnA5wcXGxdHSl2XW8e3FxYffu3bNisWg/+clPrFar2T/90z+F09DVYLC8oE3UO5/PM4djcdjhLcmMGdtNyp1X6nid8q7HhFaF05scxud12uJ7tS2z5W1XaBvZRZ22YNp3d3et2+1ap9PJJCI8z8a0qqFSBVNF1BKLw3HNg3yr+AHFYEX2jCi3yUkwj26vHa3HM9qokxN7fJ6P1g3aC4WCDYfDJWQCZccrFcyuleyLL76wvb09e/XqVeaUAqbT84xQSCil9kXl0kM4avDWKXdaGMBWiwkIlZKweJbC+8wd03hMA3ezLGTD816colMgqvjY3cBCCqs+mUysVqvZzs6OnZ6eLllKhdScwWSvocKjRRUc/eNroDcm/LzjRe+FcHFhIWLvxbxhfsJTMF3MU69OGDs+L4gNAXuaNE3DAg5kuT10hUOtlAYzC4c047yixWJhrVbL/u7v/s6++uor++d//mdbLG5eS4D+ctKHZQAZVo4n2ZCwkVK0sqkiotxpHjJmjT0l9DA4Kwz/hmcVViqsMrvZu6fpe/UgbDyQLRyPx+F5jrVQIECPHj2y+/fv25s3bwJtLJDevJTn3XG/zsN5Asf88wxZ7H5OSjC0YkinQs51KnTmtnWLkvZPPYzCXq6bf+fN2JwInEwmbohiZra3t2elUinEkTzeoPP4+DjAVijg3/zN31iz2bSvvvrK0vRmZ4+35hZ90hJDPDxe3H/l9TrlThuU14GqMWvuERmrk+th78nP6OAr/GKPhz/2FhxDokBBt7e3gwflNmPQk2lbF157A7aKb4oKeKOt0oX+ebxhnqvy8xixwnjZbS7cf69vMaSgSEufZ2NTr9fDawm4Xqar2+3a1taW1ev1cE+r1bKf/OQn9vXXX2cUkA1YzKhoToB57fHuQ8qd5iE9CKkQR600CxN3iutSiwerx7CIIREKr8JR7wza8IcT4XCvevDpdGqtVsvu3btn3W7XTk5OMt4Uz3F7PK2A/nLiROn1lESNknp9VQpGABgXhtTcf6bpNiVRQVMDqF6CEzB8n/YB1zCuGo4AoejGcvyG9qrVqjUajZA5ZRnAW7SwSunw8DBcS9PUnj59atvb2/bf//3flqY3B3sBWjNv2GOznPMeXO4Xj6M3h7luudO0BxPiEaYWPWaFUTy4xsKE3xW+6fMxD4w6AEUZnnLSAs81Gg2rVqvhcKUYsz3hjvVL6fR4obBJ4S+3r+15XoWNptLszZcqbfq718fY95in8IRUvRXo83IUaZqGsMOrk/vHhzMDTXzxxRf24sULOzo6CrKpWX/8V4OuXt2TSe7DXcrGTypUAPFq3T1F0jQ/J2ZUsHi3uSYSuH1Vxphgmd3MofKeNX4ec104WInPwOH2VSl0CoGhpCqNwkWu16PdUzBOLrCXUVRQKpXCQc54Ttvgdr3/qE+z0F7CzPOq3hpQ0KRt8SodnSZZLG4OhMahYXiOY1Hci0UR4A3eOfnw4UM7ODiwf/mXfwnnz3qLM0AD160LLHQMeImnh4zWKXdeOqdCxb9xicUmqEvrwH38H/WYxXfb3+YlvXa8ftXr9XDEvqeMSiN/h5B6iqZQnS2zWniv7lWe1+OXfo/BbR3HmAHhtj1jwvcrEvBKzIvGMvc8BcPv8FBUgYKTE3jRPJTz+fPnls/n7fLycolmD9Z7DsNL6Hm0bApb77z9SgmOKaomAlgYsbcSloStjgpzTHjS9CZpw0zFdQyi2fLRG9imA8tcLBbt8PDQjo+Pw15AhXZeH1mwFCay4LIn1Rgc98zn80yMa3YTJqhXZt55A58k2WVgLEyw+LEF+zwdETMG3nymeg3Uod6CxxtjwNeYDowxxhkvq8XOHPAIbSwWi5CFxa4N1JumqT1+/Nj+/u//3v7P//k/4XgQIAD2dB4SAg9UCXlMf6eQFXvsVCBjCQMwG5O+ZtkkA75r9pAHWue5VElxzfvvQSN+DsJYKpVsf3/fRqNRBqryUQ0seLx2UQVRd8mrIurgAq4xvUwz7mNeozCc0gLaOWnB3oAVMQZftQ8e/9UgcV2cLOFrPL8H2nlLHBSZEzq53PULYiuVSnjBDuph5c7lrt9UzS+IRUHI0mw27dmzZ/av//qvGf6zQmmm1Us+YlEJ/878+egekk8MUCuiRKhiKVRCHWAEe08PuqiSreqsemXPw3JCB68Lx9t/uT2tV+GaehFvULQub/A0AaY89bw0ZyyZLmQudfeEV7wMqfZfhUvv1b7pMywn3nwse0xuW/sMr4/nPRqYX7z6hw1DkiT28OFD6/f7Np1Ow2oc5jPzFgWbK2KIhGm4je9eubNv9eAgLKJCQ7YsnhflulSwb1MqXNM6+R7PmiNJgAG+f/++FQoF6/f7GXjFgfoqxWPhUggNGvg3HWhvLg6ejwWYeQjLztCfhZtXmjAPVIG5Pyg6zaIvqPVo9vjj9VPvwe/w6DpOPJ5ME05b5/vhNWezWThbCPegPvDr8PDQ/vIv/9L+/d//PUBg70wkXo/L/EmS7NvRWM7vWu487REbALOsB4spEe73ruvvXDfqjSmkfvaUAp95Dgx7HFc977WpHtfz7tovz+prG6p4bLiUPl3obGZhGRpnR5VuFFYS7a8aJr3HKx7CgKLgdzXAjBB4WxmMCxfARP1d0QQUUuUxn8+HVTyfffaZvXv3zr777rvMAvrYmOA4E2/u2ePDpl5yY4XUVSvKfBUMhWGMyz3hMLt5L6EHfzm1rUVpwG+etUWcWC6XbW9vz3q9nnU6nSWv70EYrteDe6xISgvq9SbNlS+saBpzMn9ZuFHv1taWNRoNOzs7yzzH0yPscTgmVkOwWCyWVrd4tN8mnBh/0OwpJY5RYXgJRYaiIvGix1wyX9I0teFwaLVaLRz7yGOKc3oKhYI9f/7c/uM//iPEqGgfuQP0ibeOgS5GMCiMTD66QnoCxsXzHLjXi3XUq3LhZ7z4RYVRLfgqj4Z6ccAxv63Y6w9/9zKv3J5HK3in3ohpVcGKoQDlndIBwcLr4TyBZf4yGlFIycoao0N5rfz2aFaeqbFihWQDxhlirlMRldnNWlmFtbyiaTqd2rNnz6xUKoXDrWMyDDo95HSbXqxb7rSWVYPdGLTkCWm+5iklmAZrzDu7WflibUJRUJipuhkWlrFQKFi73Q7vvMdkM9fBgsptrYKZ4BELeJpmjx30lEm9giq+p/AqHODB1taWJUkS3lSMe1WYQafugIC3wuICjzfMHx4vzkjGjJB3mgSKHqfIGVS+h7Ob+EN7UDacB4ScAd5iBVqTJLGDgwP72c9+Zv/1X/9l/X4/7B3VmBG04h2X/HYwNhT8SoJNy8YKiYOAICCqCCxwOg+FDvGz+NMNxZo8wHwajgIEhMh0RiCl2c3aSPZSGJhyuWzNZtNGo9HSoVFMKwrDWTUGClmZDp0SYg+tEJ4F2vNoan15tzvD0VqtFt71ofCev/NUDQSKoWWxWLThcJjZ4KsKpHWCB3o6gMcHhYDoE7Kj4DmPIWQFygX6GQ6b3UyjAJ5y4SNPZrOZPXnyxF68eJFZSADl01MM9vb2rFAoWLfbzRhe/sxTZZuUjRXSi33wXxWP7/FgGr4rNFPvx5AltpGYYyKFfZyIYi+Lxcg4ycyjg2nWPqphYQVj76beVfmnXlcNEl9TBfWQCWImGK+YUCjfvOV+bCx0TLnuGI2sKFwfFxZ2NUaspAxr8Zvyy+Mxz9HymKgxhOIqj7HqB3/lctkGg0FmTh71scdcxftY+aCDkr2MHwaGoQPfC0FlL+tZbK7X7OZk6a2traB0Kjw4kMiDR+zNYV1brZZ1Op0QOzBc0+QNPq/ympx50/WyOnfqGSi9h3nIxTOC6De842w2s8FgsDRdoTCa+cxhASMMzdRq29ofbyw9iM9tQ/Emk4lVKpXgmfioDsSD/Ay/48Q7hoN3keBV9PC4ePuV2XWy8q//+q/t3/7t36zX6wVlBTRFv0qlkp2cnNjl5aVtb28vbWBG+3xI9Sblg+YhY7+rEMfiLU8wUDwIlCRJ8GpefXo/6lFaeaoD2VYP2vH9HJ/E+s508nfPiynkXVXYC7H31zkv8BS7+z00gc/qBdljKJ90A68qmef1zPxzhLhd9lCcSeXT8/R+j/ce3fydnQj3gw36bDaz+/fv2/fffx+2dmHM9bxfKKzHW66bcwbrljtPe6gl9Symek3+3bOcOoXgHUvBneY4DL/x4PO9qA8MbrVaVi6XbTQaLe0jBC0xr6bIgGmEl9RY1kMPrORen7yDlBRxMC9zueuDoOr1uvV6vQDFWfBVSeAxkITgccMxGLEtd6pYilw4MeXFj8w3Pm/X7Cb+gwfk/vNiCN4RxHxn1KLoiMdKs7W1Ws3+8z//M3jF8XgcTrHH2C8Wi7DemPnhweaYkY+VO097eErGjFCLGfMOes2737OuLOir4JfSh+/VajWTdFLl4+e0bY9WzxCp8VnFE+8zrw7yvK6X+c3n82H7mGa3uf1Yxprv5xVAsXo83qs88LSDemkPPejLWxGusKHWk8PVKJtlV+1wUU/LxunevXt2enqa8XJsTDimVd4wTzmbvUm500HJXoCuqe2YJ/Q8qhc3KoTiDJYn/GY3E+leW7wIOZ/PW61WC2frqKJ5CrpKGTk+VnrZOnPdbCwYbXA73Ff2qhBywDuGVZVKxVqtll1eXmYOi+K+a794uoMnugFXvUXoOv6ox/MYzCvOhLKx4TGCx8ZUDG+fMrPMjhhdfA5a+T+fMM/0ssJgmuSnP/2ppel1og8xJqY3WEE5w8v95jFX9LROuVNSh+eZWOnQUfwpHGNcvcqTgvEsgCg6jaLtqFdkZQDjyuWyTafTsB8OdHjKqQqldeM7ih45wokSr79ar2dkNNnCSgn4hOxgo9HIvErPg47cB6+vaHc+v35pj2Yk2aDw2GrhmFvb4jbxLPagYlkb181jMBqNwmvlOPvqjQEn6pQWNthoo9Vq2Q9+8AP77rvvQvt8Xb/HZNRDXOuUO+/2iEFHLiw8McJWEa7WWNuJwWC+RxeFA65i7pHrZQazYfDa0MJ8UGVV3qzilbaniqweDzzE90qlEpaYxXivyAbts1JByTnlr33yio6ZnkGj9HDdOuWgHgcGqN/vW6VSccdB+4N3duI3vuZ58iRJ7PDw0N68eZPJ8KqjYb6bLS8ZxfUYsoqVO++H9KwfMw8EeUq1qqjlVaVWWOdZedQDxqNOTAbv7u7a2dlZBgZ5MNvrEw+qNw+Ga3z0gwowt7EqW6ebhDVhwdAVi54bjUbIHHueXJM0XrIF0BcvFFoFxZXHzH9WSB1j7vdsNgvQOJe7XgSi5+FwAub4+Nj29/dDXcxTTG0sFtdHfWAFFvoOeuCFtf/D4dAePXpkX3/9deZdkyp7eowK81O96SblTkvnuKyy6vpdXfwq76rtqZXm52LehoWFYSOfoxKz3Ku8swc/PQsJIdD+c72q8F7/1XNz4d+xp08TOp6HY2PqwXLmEY+Bjh3Xq0aAebUKIjOs9GSCEyTw/rrljPugPAafWB5iiAzKP51O7ezsLNQZk1U2lJ7h/p1lWbkDzBS15AyFWLhUWJlJas2YGbyahOnwPDXTy3RgUPjYBqafadVsGXsrnb5gKMRCoTExC5AKNxss/tMYjg0I1la2223rdDp2cnKSEUSGVeiPpvGZ9/jjvYmrjKZnlHXVD+hW46jb+ZD9Zu+aJEkYq6urq8yGYs1p8NylQlZ4L3zmhFia3iyumM1m1mq1wqHK5XI51M1jACSEfvA4ok8fXSF1zadaWSYIRHkeDNe862xp1Rtpe9xpvubBNQyyJm8U3qpSrOoPGyC9rhBTjcZtxbs/hkiwEiUW93l8Vv6oUVL6vXY1q43f2BirvJjdKASvbtH9iDyWUAj8xRZvcx95UYOHclY5ioODA7u4uAjZVOQbPMSBuVKWAzV865aNFRKr/nmQPCiJ/4zR+R7uvGYQvTQynvFiEs8beTGk2U2ygrG+KrdaOgiYZs9UmL1YiwVMFVsTWvws85WVnmkGPzCNgy1Eo9Eo0MKJEu4PpgLAB1ybzWYhC83903FUoeR+QWliCskLx9HucDi0er2emcgHz3m64+rqKowpL5tTpJamaUaZcM98PrdyuWzFYjHzpmw2xmZmP/jBD4JXhsxzX3gsVSbYoXhb+laVO58YwGUVnOHrXopYravnERju4F4dgNCh/ytc2C2vwTcyrCwkLGwsKApX0S5WivDOdeUB14FnPdipfVYYzzximAnhyOWu58R2d3ctn78+2lB5CH6w91d6WIhxSDQbGm/aR8cPBUaAIafGdfDk8JLYcOyNBcvc+/fvLZ/Ph+WBLPg8BZLPX78Kgk+nY1iJ5I/mE7DTpNVqWbPZDPzEgn2MN6/64qQaF41n1ykbK6RCRIWUqyBZDKapUqKo50QdnhAwTOJ62RPlcrmwaZdpYoH0PDPTBiFRAVPvt6p/rPRqVLS/SoPSDGVDv/hoRFZ8L/ZGO5rMyeVy7mu+PV5onz1DqZ5WaePnYtNgjHYg/LifV88wjOTd/4pozPxjLFlWsOIplilnWlUZFe2sW+68uByNqmCxS2cLx/eY+Yu+A1GSilbYqVCRfwPjYTFhhaGMOIYenpOf9YpuHzK7SSTEYlEVXlYKeA6G1KyMPFWC/7x8i+9BabVaNp/P7ezszIbDYegz08OwmzeDo138Xi6X3YXp/FmTdizgbKw4ccL8Ar+BPgCf2cN5Qr5YLGw8HtvOzk4YGw4lsEwun89btVq1JEnCuzt43HgPqdIOmJvL5Wx3d9dOT09DAknfwBwz3F6Wd93yQbs9bhNoT+FinkcVii2oPhOLZ7wB1CRNzHLz/5gX5mcUJXgwXJ/jZ9VAMc1Ki8ZG3K6ZhZgPC/89r+/xQI0CDBe8Crep/FZjjGuc5dS+xSAdlB/tswzwb2ivUqlk+KpeKElu3mep13lcdX6RvVqaptZut4NC4hq8rnpWRiE6hpuU38r2K4WGZsuT3+ruPUuLOnjHhD6L+9EuDzyO/gDWZ2udJEk4ZFcFDnVqXAdh1W1ACre4DyzAXJfZzc4EfsaD/3ydk09MH6Al3kVyeXlpg8Eg9F8XB6ANhnjMy1KpFFb59Hq9jFf1+qdwj41NLpdzF6Zzf1EHwodisZjJSirNi8XCLi4urN1uhx37POZQbMDtZrMZPKaiMlZ6vA0NcsdJy1qtZldXV7ZYLJaSYzAWvEZaFXNT72h2R4X0khhqNfl3z5rwMzEvw4w0W1ZED8ZCgHmhMnsAWEavT6jHUzTPM6F4Xi3mITxPzf+1LaaDkzlmFvZ0ml1vi1Pa0S+dZ/S8OSA9lhRq8Ty6ek7+ru2o59MxjCki1z8YDKxWq2U2ofMzTGutVsvEj56sKh84W8tylKbZuUiNxbl+dkyeDNxW7qSQXqzErhoE6gZN9oyeF8EzvEmVrRrq0ALPg0wYrBlPGHN634tp0S/PI6iXU/rNssqkQsoGQZetxbKX+h3CyZttS6WS7ezsWL/fD6tz0CaSGnhdO34HbznOy+VyVq1Ww/1qYBSWKe84hkM/eax4zPFfpzd4yZtOZaTp9ZGOp6entru7mzGqfNgUe9lqtRoysigco2LqixeyM92LxSIgD5V5Dwlxn2JGf51yp90eunEWBLPQszKwS+eg2tsv5nlfTRLwm49YYXO565UZ0+nUqtVqmGfyGM7CzvXwn+7LY3p4UHgeS+vxoAxDR/UcqB9TARofQdlKpZLVajXb3d21o6Mj1zuxAdS+oeA7zonR3TjMHy9jqMrKMqKGCX0DrEzT6w3AMKSsZPBGgJOdTscuLi6s0Wgs8YONFPoyHA7DC3dYnmC4EW8rtIRBmU6nVq/X7ezsLHPgNNelTgKyjZP6+Nq65c6HXKlAezCPO6nXboNQ6mnMbpjJJ1tzUbgBQcKAwYLqM/wsezSmSdvjPsagJ+7jZz14pde076pgMAAQzuFwuHSPJwhq3VVB+Z2LHqTj/8o/M1syvJ7yo8AbzmazzHs1uB18z+Vy1u12zSzr5bRN1AGFiL3ASI2tVxTJcR2siIiXWX5WJe1uK3fe7cFEK9bn6wpTPWiLz9x5hbLcWV5ihcKrQ3SgoYR8IjqXVQLs9YX7i98ZiqkSerCbr/N9XBiJsAIVCgVrNBp2cHBgr1+/zmy05pjMa4PbQmKoWCzaYDCwwWCwJEDsGT0jyfxH/72dEDyGSMQAUfA4cYiB/sznc3v37p01m81Mwoj7w6t2tre3rdPphPe0MHLBfC1ePMxhFU+HmN2ccMh04D+eZejNR0byawA3KXfeD2m27JFCpZFphlVWY1W6n7/zPBoKKxTo4MwoC5H3Nihv3kgtr1c8L880qyLiXvVQngdV5eU6CoWCNZtN6/f7dnV1FaWL6YkZEwg4n3DO4xDrv3p2zReol/Vgq5cA9JAIDGyz2Qx8hRxySIA66vV6QA38mk4RRzMAACAASURBVDlc5+kOdQQoUDw+68czxJ6co9wl03pnyMpExKArCsdCCnm9QUFhj4OiUxn4jWEDYJ2u/IdFU6PAXpcHSgUHAqNGgbcpraKVk0bMT46z2UOgXbSF7GKz2bR2u21v3ryxXq+3tG8S9XowGXxBX5G1hMdgL+uNqRpV/Ic34VO/0S9+Fv3BW6qBuNgjol20NRqNrFwuh4QO+ou2kiQJp4WnaRom9BF/gm/wYIykoKDeQnDkK/Cs5gq8Pq5S0HXKnReXM5MZZoIovmbmH70Rg0CqtGzZWfjZ6nGsaLbsIQEpkGXUelC3KoR6L/V+rJxerIGssV5j+KyQFfey0qMvpVLJ7t+/b4PBIGwghmHDfUiaKNxkvoAf+Xw+s39SkQknsHTMGdqBVo0hmX+cfOl0OjYajaxWq4XfmMesNG/fvrXDw0Or1WphJRGjMPDTzMLRnnw6IlbrrDKYMP7wqPP53MbjsbXb7fA6BkZoSDx5oQu34yUuV5U77YdUBVRmqkXV3/iZVTAWdfJ/D/LhujInlhXk+2N0KN1em6sgmtmNQmr7nsHyaFJlyOVyQYA7nU4GjvF9arHxrCISCKCXzfV4hc+KLjx+6XhxYcPKyEkRRZpev6Xs8vLSGo1G5mAp5jErRqVSCQsktKiyaH9URmezWVgs4cmw9htem8fho0NW3t3gEceFYyjtdAx/K/RimBhTbm5fl0sxTXz6mHo6NSYqwLq6hQXJOx0cf7r6xIuRQA8rnnpnTA08ffrUXr16ZScnJyHuU74y3xeLReaEbtSP9Hyv1wveRPkVQzBcoNA4JU6NMXsy9qg6xkjs8JgUCgV7+/atnZ+fW6vVCrz2EEuaXmdX7927Z+/fvw99TtM0nFBnZlav18P2NFYehq5AUWZm/X7f6vX6kvOBp/TCKuz+4ATQuuXOS+fUG9xWFD7iN76O4k1p8D2eJ/buw72xe1bRsW7dq6D3KhoUCquA8nMQThzs1Ov1liAm3x8zlmz8EK+ykVrFgxiCYcTk1eEhICimLvb22rm6ugqLHLg97QsMArZMma0OfWKFDRriUo3nPR5wO/htlYzGysYKySc2ex5LPQz/ptbIY5AqRyyNz9MtqEef4+cZ/+MzwyQPZmtdgWkEk1gpMWA8KNwnbxqDPXGpVMqc1M3ool6v24MHD+z8/Dwcl4g20jTNeCc1NpqlNbMwV8fwVmNyNjbqvdEH3YeIdvE7+MFefzKZhHXF6N9kMgn9h2zMZjM7OTmxhw8fLtHnGY12u21bW1t2cXGRgft8FAkjPOQSoMw4OpNj/3q9nnntnMozYnD2yJrp36TcKcuqg6TFs4qewHvxgFfvOp3i9HdMwQEtOdOqFizmIb069bfbvKoqrz6vVhVeLEmu12YiPvJiRK5fjRpbffxhxzwbLeWX9p9pS9ObNwyz8VB6+DlMX2BBN58cwEkc1IlkTKvVcmM9HuvFYmFbW1tLSwW5X2wU2GBjLlYNEhtiNWhQPDbuoAPtepnb28rGConXSGsBgezJ1JOwwHlzlR70UsXVQeBXVaswo14wejAY2Gg0sq2trYx194wHe0jPY3If8DvowPd1PC9PuSBJw9CoWCxas9kMk91XV1eBdhZezhp7AsU01uv1IPD4XeG3Gko1ILxjXu9R4QdP8/m89fv9cIwGb6PC8jTAxNlsZt9++619/vnn1mw2g7cFEmC+QZlbrZadnp5mpkNYTnh3BvOMX1aLgkX2vIBflQ7t8hpglmuNqdcpdz51Ti1mzLMwXNNO6ZymKmcMNrFS84JkVhIYBy5Ih/PLOlVp0ZYKKLfL/VJvj9+xRpOfVxiJ/zAKWGAN2vL5vO3v79tnn31m5+fn9vbt26VpJ64P/IDwo03mA5I5vKvDM3Zc9HcII+oFFPe2KOE/7scR/dhjyFvSIMTYAtbr9ezevXtBwVGvTuXkcjnb2dmx0WhkL1++zBhCJLAAkfv9fmZFDuJPM8ts2RuNRkEZJ5NJ4JXyR6e9OMyADG9S7nTqnDIcxYuptBMxi+EpAQ+u2XKyR5VFEyXsnfHHO0mUTmUeP4fv3D7HoQr9YokK9ZJewT2lUinsfB8MBpk9jkyjN1foFXgYnAig96963oOJXiY7ZqQXi0VmvyrXpbTPZjPrdrtWKpXCOTtcHx9aZXaNImq1mvX7/TBnqAsN4K147hfK6mXHQTNe4qpGwEM7nHmPGbfbyp2mPVA8r+UR5CmLCjZ7Ck9g2RtyG5rM0d9QP+rFAVd8KBEzDp4V9CtMYY/qQW7mAW/VWqWEgEq8GLpSqdjBwYGZmZ2enlqv1wvJBe0rQ3gtjBTq9bpVq9Vwtin33aPPG98kuUmSYEqFeaXPc+n1euF0PIZ1vG0sTVPr9Xr25s0b293dDYkeIAZeK4r79/b27ODgwL777ruM8mA9c5Jk90fiP3jDL2WFN0zT6y1f29vbmR1OHCZg7Jj/MPp8Mvom5U6nzsVgjZk/5cDWRC2tKieKWl2FuG5nCLLFGKHJDdTHMZ/n/WNFhVazn56y8jNqUEAHTgIAdNM+K82xwrRBEXgeMPas59UV3oN+T2mZTvQRyRxvqR8/3+/3bTweW7lcdvup8HVrayuclIf22Mhz3Ik6eLUW4nfID+JYnlHgNdyoX1dbKRJcB7VouVMMyULGAsgD5nkutehKrAdhODbEAGBZGOpgL8anT/P6VDB/NBpZtVpdOk6DaVBvbrZ89qvGNapk+E2nQTxDoXVtb2/b/v6+zWYzOz4+DgoJmtlSc+yL5xmRoO5qtWqz2cxdjM7Px0IOXOc4kQVWx495Bc8D3iBuY8XEc/l83r788kvb2toKq2Q42cKeEp5rf3/fxuNxZvsYT+ngKA7EzfCanF3FWl58rlarNhwO7eDgwObzeXiGlRPPaGKrVCqFqZDYgc6xcqeFAayQ/BuKZ81j9cSeXxVf4b/idBZKhiRsOBSKcn88evi/egevb55SevXEvEo+n7etrS2bTqfW7XZdRKH80vZVOSG42LytyMAzjFrwmze3FvMOuMbxI89L8v1s5Pr9foCKahiVj0hSXVxcZCAt01YqlZb6jvawHQuGgeeKB4OBbW1thXYAZ3Gd3+SsfMBYffSkDjrDUGIV/ABxKoSBAPIMnhKg8KJo3g+pSgla+IWeCiMHg4FVq9UMnR6cZOXxFE89XgwOc1857Q76cH+tVrOdnR2rVCr2/v17Ozs7W6rDiyG5fjU4hULBarVaiM1Qn85lroK93DbGQRcwcFGFGI1GYccGoxb2tqj7u+++s8ePH9vh4WFmWgT3oG3EaTs7OzaZTOzFixdBIQEjkc1VCMsv7AHU5XAHijscDq3VatlisbDhcGhmN6fOpWmaOY2OoTLuY4i8bvmgpXOcVcJvZpZhjM5PsaVXj8Z1qWXBdwikl22EgVA4zc+D0UjqsEJwHzQG1HYYfvN3VmbAZl2I4EHcXC5n9+/ft+3tbTs5OQnwCnRoVpQhN/oNfmuqfzqdBqjqoQAPkXiQFatc+E8NjhoJs+uF8MViMRwUxa9zQN2FQsHevHljL1++tGfPnoWVL5pIAR35/PVrBR88eGBff/11OFGAeYqjTnK5XDjFnuPGra0tKxQKYX46n8/bcDi0fr9vZtdTV/V6PUzp8Goc9tAsbzA4OBv3o+/2QPE8Ciua5+08Ifc8j6ewnvXnZ/TzKm8F5WTvyfVzH1Z5fqWBYbFm4zwDxB6/VqsFWIQT5LRNNQR8nfnG/S4WizYajTIIg+tSnscUU+vm8fcy6DwOWJ7G9OqpAkmS2OXlZXi3CMZE5725rZ2dHavVanZ2dhZyCyiIUdEeICu/UgHzvvDWZjcLHrAAXReOM6LjfZRsPGBssOBgk3LnGNKbl8F3/KEzniCqUOE+3SPIFk+V8TZFgYXiazAKiGtYaXSlhSqw9gFFlRq/8YS3CjEnN5rNpu3u7trV1ZVdXFwEeAQ6MbDsBfk15mbZTeBmFhajT6fTMDenYYEaH7b+3F/eooVxxTWGZUwD+NvpdKxer1ulUgljgbWsTMt0OrV3797Zw4cPgydKkiR4OIbqyJzev3/fTk9PbTAYhKQL7sc5s4vFwo6PjzNKjucLhYJ1u92gQLPZLLz059WrV9ZutzNKBgOOcSsUCpmxQiLpd7rbQy0oiME1z8Liv2eBY22oUDDkVAXx6GHrqgXvqFcLjWc976GfY4YBhQ2W583gvbDpdjqd2mAwCGsxIQjcb+6XRy9DSaTtkQnEvVqXx2++H0YS97HHUKPJdadpGtrmyX2zm21wfO9gMLB6vW7tdnupffQXxiBJruPtyWRiR0dHmeP/US9eG4HDrqCIqAux5GAwMLMbtDSfz61SqYT40UNkMCY4+oQ9s9770ZM6OnCrhFGtMQsXW1wPgrIi639NpCiUxVpJZM8wFQI4MplMbGdnJ6zk13mtWL8w2DGma7zsKQ4UplQq2d7enu3t7Vm/37eTk5PwKjlOlEEhdHIc/MN3rrtSqVi1Wg1KziUGm/mPkQIbBV7pw3GxjhcUpNvtWrlcDnsdGUHwDoqTkxP7n//5H/vTP/1Ta7VamXHGy1nZKORyOXv8+LH95je/sYuLiyWa8/l8eOXccDjMGAfwrFQq2dXVlY3HYyuVSkuLDiqVin322WcBRZVKpUxiCIqIF8yiXow3T09tUjZWyFiQGvOECpP0N35Wv+M+TeBwPWw98RwLKe5j2AOmb29vh02+7Lk4TtOYSAWQ6dWpDq0XdGCNJNZJcgKHIbUHn5VPym8IG+AX80w9m9alc8xm2ZcNMaSNTSPhOXh69JnnTXktablctnfv3tlwOAzHWsbkgflfrVZDIkev8aJz5qkuJh+Px5nNyJCL6XQaFvSDbjZQvDEc0FSNeWzMbisbK2SlUok2pIqkQgCC+UiEVYKG5zCILEhgODwH/vj9DoAW7KV46uPg4CCk5FkBcK/Giey1QBv3l+MpL/Ocz+et0WjY7u6uFYtFu7q6svPz88y5OIBSEB4IC3tFNi7wVrxBF9YfsSPToRAUfWOhwx+8AASY+wZ+sHLC2FxcXNj5+bm12+0Qx+k4Iws8m83szZs39uTJk7AHEXCQl/cVi8Uwns1m00ajUdg5gnZRAFU7nU7wmLyjo1qthkwo4OZsNrPT01M7PDy04XBoT548sXa7HRYb8Dpc8EtPL+D4mcdzk/JBx0AuVRbJKqqQK+GxGIYHmp/Hf/Z4ZjfCqXNsiNcw4LlcLpxnenh4aKPRKCgyKz8LnSY8WMA0y6abuAF56vV6yKZ2u13rdDpBGXl5F+pkA8I8Qd95yqZSqYTzdi4vLzNZVS5qoNSLo23ue2yMQY9CUaxSAcwzM6tWq0teOEkS+/rrr+2HP/yh3bt3L2MYdO8q2tjZ2bEnT57YN998k1EQzmhWKhUbjUbhKEiNP5MkyWRRx+NxWK43n8/t9evX9vTpUxuNRkHek+TmcGXIBhYVQOZgQCBrKifrlDtnWdGYBz29OUI85ymnprYx6BBGVkh4ELPlA47MbrC7B5O5jdFoZN1u1/b29sJblRXmcmHh9SCVB2FZwJvNppXLZRuNRuGUN2TkwLNYltNDElw3FL5ardpgMIi+ZMYbP20Dn3nzMQp7Zw4XGKphPo9PI2fvy78lSWKnp6e2t7cXEj8x44zngACgUEw/J7T45HKWEVYe5g8UC/zTuWPNLDMfoazgEZePHkPyplYzf1E5ezGFsSASWJ89nZktKR8LI1/jeT7OPOJPpwFYsTFY5+fntru7a+1223K5nA0GgwBD9Fntl9dH3ANa4CXwgtHxeGzdbtd6vV5GmNnIwOJrm5olZPqQxJnNZuE0OlVkNV5q/Nh7IUYCDOaEBY8VTynh+U6nY5VKxcrlcqifjS6UJZ/Ph8UKOFEOdSEUYY+Euh48eBCOkFQ5yeVyIZmHwjtTcCTHcDhc8pDj8dgqlYq9evXK9vb2wlwwJx95YTzqBg8w74nFBbcZl1j54A3K6xSNVbguVhQUhbEc14CJqhhcJ1tjrpM9L4J6rB3F9MNoNAptadaUadH+KS9YIWF5+d2DTBPDVM+4sDdUowAhnE6nYbeDFwao4fSgFBSOPYAaJl4hxAYSfxzneugE16bTqR0fH1u73V4yuOpVMJ6YS7y8vHQdAnjOL9JRwwcPz/Pdk8nEJpNJyLofHh4GD8pGkPvJfEG4Y3aTBNtUEUNfN33A27EeKx6MU0XW5Ic+w8rFyqeDFmMYhIeXMUHoxuOxDYdDOzw8DPFdLne9W5x3Jyj8U4WFlQRcqtfrQRnn87l1u10bDoeZ4xZRj7fHUZVOvR3aRJKoXC6HPZMejRoPchsaJ+MALe4b5ufwnSEqxgHeH8eDKN/4c7FYtK+++sq+//57e/r0aUa4gRYmk0nwzklynVV99uyZffvtt3Z0dBRkgGlHnI7XumP8sBABKILf2TGfz8OxKEmS2P379+3p06cB1iKLCo+t0yvsZBjeMm82KRsrpOchbitsKT3PpZZcB5JhICsC7kfdOvBcWMggiGmahq1NCMRrtVpI/vBcmRoCNSoQNIZeGFRYW+UfJ7X4GkM39lJ8b5LcJHKQbVw1Lqu8JfMIAhUzlGosUBCD89Ymvh/L1lBOT0/DHCW8ppm/eD6Xuz4gent7287OzjKrZljoOZMKo8uGGQvDGbpjyqlYLNrZ2ZkdHh5mMqOaeWYjh++xFVl3KRsrJL/9yitMEHs4hVsMQRXa6GcUZv5tyq0epd/vW5IkYY4Odb1+/Tq8KhsCgg2vZjfTDVBOTvXDKjMcMrOQrev3+xk4miTJkpXVqQOeeOc+QUHRXq1Ws1arFU729hAGf/cMCI8RMo3Yoc/tc/yKcQDsTJIkkynWHRYwKojlZrOZvX//3nK5nP3oRz8KHjGfz4cF4Op1kiSxp0+fWr/fzxhQvofhLH5jA1CtVjPJoMViYf1+Pyx8r9frdn5+bjs7OyEs4niXV+Ow/CkvNcTQcOy2srFCNhoNF8YprNISg2O4hg5pXarMZtmkkJeex2fsMODNp2bZbVDj8diOjo5sb2/PWq1WGEgIVrlczkAnFgIzCxAIO815kywLsHp6wCBdaYP7GfZAADHn2m63w4HAx8fH7jwf81F/A69B03w+t8lkEiC3FwNxXSxwWGVUrVbDOauoB94Dy9Gm06m9evXKXrx4YX/wB39g7XY7zHNiKSOUiDeYf/bZZzYYDOzXv/71EqoAdMcUBLaY8YlvqB/JKhhZJHOwRG5nZ2cJSSDBlMvlQlIndsYO5Eq96iZlY4XkOTaN99RSMMEoHnTizwp1zJbfXRGrhxUcEBIQxXspKJ8ikKZpWCnCymF2M+iaqGDIFAv8WfA9aM79gQCo1eW4BMcnYlmcLl7WOrlub7yQfYQX1LHy4k42LMPhMHPCt5d4Qtvz+dzOz8+Dt1I54XlCGCm89erk5MTdXM3PrJrqMLOwlBLXEZbgnKGDg4MwpprRBz/AK04Y8RhprP7RFVIXF3tQid05isYGXAeYz15FCwbAm/pgmvC/0WjY5eWlXV5eBuvN2cE0TUNafT6f2/HxcRAU7ocuHeNr/B99ZAsM+GmW9ZKsdOzpcR97Y0AzXuVzfHxsZ2dnmVe2oy72shrTqJFM0zQkQEqlUuYdGMp31InPk8kkGIRWq7V08DH+EJ+Zmb169crq9bp98cUXmUUDgKu8T7JcLtt4PLanT59avV63k5OTjGeGAuBkusViEY6YZJ4jrMD8L2jvdrs2Ho+DMl5cXNiDBw9CaMKHa6HfCDd47HnqB+PKswcffR5SsTSKp5BKjGe9dYrC8xzqeTwhU+8JxnpbsPg7mNfpdGyxWIRYhJVF4bkaJBZYLjHPrhCbC9MJI4B4Znt7O6xAgTHxkIkaQ49H6DsbAO4385xpZoUbDodBIbSf3Ff0AdMcOBaD+YAYk9+mnCTXhx93u93MMRvMGyTRkDllhcDYFwqFENebWQgxzK7ncI+Pj61er2eMrybvGP5CvnSenPm/qWdE2VghsZtaiWXvpsRo8KvPMLRjyMP1qOVnRVblZBiGXerqlQGxYPUuLy/t3bt3tr+/H+IYXsMJmnQyXPujdPB3Mws7EXjdJjybF5fgCI7d3V2bz+f2/v37TJvMC+aN59X4mdlsFnY64CU+/If2GZqxoUP8tbW1lTnWkemBwkwmE3v16pVtbW2Ft1gxsuFMNmBqmqb26NEj63a79uWXXwZe8vtP4CHH47ENBoMlRUqSJCzZA3qZTCY2n8/DCfaYCnn06FHGgMMAAL3wInSeClIZxCFa3gKTdcoHncvKg6yeTr2CWhHP2/CgeALOn7k+bVtp855VL2B2bWyQmMD9rJDaDxgTzaSqB+WYJMYPFAgr+lUul61er4dsqk7DMK80He+NBdrknQ9cFN3wswyr+UhH5SWPR5Jcv60Lxo6vIQnCBglGz8ys2WzaycmJDQaDzDmsZsvzyggFeHqFp0E4mYbTA3A6HLbiqRHjJA0bS6+PPP6LxSLzrpBNygdBVrUOntdiT+gpG4RIPaB2NhBMnebrLES53M1ksNLFyoZBBvzD2SrYDcAT/twnz5OoMUFfuO+4l5dcKexE9hWT3O122+bzuR0dHVmn08nwyOwmYeHNabJXw/XFYhF2OZTL5Uwsy3AUwsjxLvhwcXFhlUrFtre3wzV4Cwgi0/WLX/zCxuOxHRwcZJa5gT/sabBcr9FoWLVatbdv32bqA7LA8jxsocI19Bvb25BBxrs3RqOR9Xq9EGt+++239sUXX9je3l7wiqyEMBBsJHnMFLICdWk2ft2y2aGRlrWoHgQFY/i4eM1asUJxPdxBngdD0cynmX/WKVs4tsLqjXQpVS6Xs++//96ePXsWFBT3cbYWAs7CpYLl9ZeVkhNRaoUrlYrt7e1ZmqbhwCt+U5UKg0JqFhIOCXjBA8/jIXaG5+MXmaIPeBbLDflEOLTLIUsul7Nut2uvXr2yVqtljx8/zhgu8Er5lCTX59I+ePDAvv3226BsvLg7SW7e3oW5XvQZm6NrtZolSWJXV1eZVzD0ej3b2tqydrtt//u//2sPHjwIY2pmmTNVYRw1hMA+0yTxjyPxxnzd8lvZoOxBSv6sihCLvVY9H4N4Grd6HkKhgyole4bhcGjlctm2t7fdZ7w5OlxXOKvPqhdlK8rTGliYPRwOQybTs8YKXRmycmHF51fBQVljcY4aWZzPU6vVlhJWrNz4fHZ2Zufn53b//v1MnAr+eFA6l7t+cU65XA5L2pRWGBOET7yYAG3D0LIywqjw9Ba2ffHqH5YZ5TMbE4yblxRjvm9SNlZI73V0sZiIPZWHpzX5wEUtvPc7t+3FeICjavFBD7wc4Av+Tk5OwgKI8XgcGA/ry1AWg6c7VrwYTr0p6sEihO3t7bA44ejoKFh3nWvkfmuIoO3x4onBYGBJkoQF70wv2oCH5Tk2wN7BYGD5fD6ziomhN08njUYje/HihR0eHgYF0IUcbJDAh1arZfl83n79619n5jdBZ7lcDseT4H0nuVwuEy9iEUC32w3Kgw3LSBh999139sMf/tAajUboLyb9AZs1N4BlkIid0Wee7mDDxPK4brnzMZBa1HPx7/rZIzQmXKva8rZYeTCa6/YKK2iapnZxcWHdbtfa7bar5GpwuC1V1Fjf2LNgyR4Wo+uLddTgsDVexSP88cZsVUQUNnDq/eAZcdYMnmV4zMo/nU7t4uLCms2m7e/vm5ll7uUwAnUlSRKyyaenp5lXHsBLwgPCO6JfuAdjiN0vHEIAqlcqFTs/P7fZbGY7OzuZ3S3oP8aQk0XMbzYmPD4aPiiP1ykfnNQBAZp18mCpunVeEOB1luMfhWforCegrCgchOs1jQ0wqN1u177//ns7PDy0R48eZaYV4C14C5gqKdOibUGgkLjgdbPYKzkcDjNxLYQYfxxHevxBgefGSqRKpRLm+RjicZ0M2VAnFnSDVg0HoOQwIr/5zW/sxYsX9uMf/zjsfIESYV6QlRNTQQ8fPrRcLmenp6fB+zKKyufz4eBiHF6lBafR8XlC+J7LXR+O3O127dn/PYyZ50nZwLP3R/5At/0pcvGSh5uWD14Y4MFFLepl8Bt/j8VCHibne9VDedc04+WtgVWvhu1Eh4eHmYygKgP3kfngGQ+GVpVKJQjqaDQK83rYW8eDzUkL7pfyl3mBPygBZ42ZXp67ZCUFH6BkfK4q94vlALFYr9ezVqsVEnu6HUnhcC53vVh+NpvZycmJmZm7agjjhgXiGgIAaSCjanYT+yIhd3l5abu7u9ZoNEKizEMKDENZrthIsoJijO+SyOGycZYVy7U8ReTB8iCs50UUd3tYnJWF69BgGv+5XggKVu4DwkFYuB7EEGD6V199ZY8ePbJnz57Zl19+aeVyOewXNMvGXhAO1JmmacYCI25DHApPjLiElUAVRSFeDB6hpGmaEUq824PHQ7OxnCUF33D6AI4f4XvZYICnSZLYixcv7OHDhyEWBj8wBugX4vo0TcOpDV999VXYCMDeH54Rp5QPBoOM8cA9/LYsJHyw8x/zuV9++aX91V/9Vea0QcgDZAf9m8/nme103J5OBzGszeVymamtTcrGCqnlNnjKhQfcLL67Oha38X3qjVRh0R7uY5ipMZJCV3gVM7OXL1/an/zJn9j9+/dDUgSLmDWGRRs8/7m9vW1penOCG7wIQ1L21gzlMLBsedVqsxHDdwghnwAOHvCbhHluj8eBEyZbW1uhHo6pmM9QgE6nY0mS2N7eXqAJwu4tvE6S65U07Xbbjo6Olg6lwj04UHo+n1un0wnztJg/RhJmNrt+8zL4iaMosefx1atX9sd//MchvgR/9aWzfOwH+MRJQNDPhh2FHYomJNcpG0NWhX+r3LOnlJ5HW6XEKGrhPRjL8aJ6HPYGHh34zMYCQn50dBTeSoXdFhAKs5vlXAzBeCCQfIBSQhmhQJ63Y34wHPZ4udZ8uQAAH+xJREFUzn2DscDUBvME1t8sG3+zR07Tm2V1vJ3KzJYgGhs3HP2IJI43Tt74Yq2qdywHlA27dnq9XlBuDXFyuZtzVqE84H2xWLRutxsUW2GoLtLwwirlERswLy+B4s0urCp3Opd1ZYW55SkKHgxvgLxYkXF5zFveFo/qJlvPm/N3DCw8HBQIUxCYT1ssFmFnCASkWq0GWMeeGPEhr6X0vLomDGCB2dAwb7jvWFuKTdjYw8kwGtMBDNEVLSwW14dU4SgOxLlm2SSQJj8uLy/DgWGYtoA34V0dmlltNBq2vb1tr1+/Die287PY4VIsFq3X61m/38/ASfAf61GxCB2LBhi2tttt++KLL8JYQwlLpVIwYrxWFXTGkncsd+AF+MmOYFPIemcPGSu3BbRsTZhYD/byPap8fJ/e793L9+s9HqMxELC4p6endnFxYXt7e5kd9QwB+cUwHJ8oDapc3Ef+TT0+F1YophMQT/mkWXDlD7w4MrK8nUrHiEOP0WgUpjiazWb43RtX5nulUrGdnR07Pz/PTA8xXfxKOuyFxD0Mxc0s88ZkRjfYJra7uxumlTxF8sKmVcrE/NTMutazSdlYIWNKpN89pdBMZsyDqifTthWmch3qebVorMaC72X/0jQNm4FfvHhhjUbDPv/88wCnkN1L0zScjcqLmZk21Mn/zW72ijJk0iyr8h33YD8joDQLClt3XnrGvMJft9sNb5HCDg54CsRKiH/hpSaTiX333Xe2WCzs/v37AV56STuG3blczp4/f25Jkti7d+8yK5HgHReLhTWbzczyOM7wI1FWLBbt/Pw8LOBI0zQTi06nU/vss8+WkB0bTIbxXHg/Kxs1T+418cj/NykbKyQLimdVtMRiB6+wgCik47p46sHzbqrcsRLzpvidBRKMfffuXTgyELAKcQqSDJyK57o9fmmfmRcKL9lIALbhHiQ2OK5RHnjtJEkSVgMlSZKBqSicdEL7s9nMLi4uwo5+NgTcb6/PmMu8uLgIdCnfgUJwqjzzA4qTy+UyCwC4fcSUzWYz884QVip89/rHMN5DWhhzlT+Vp02TOhtnWQFpWEgwmOyttAM8YFxYKL179LqmmFd5ZVZgWF1mEJgOKwlG88Dg1WTj8diKxaK9fPnSisWi/dEf/ZEtFgv7zW9+EwQauwsQmwyHw6C0Cm84vsV0i2bz0Fe1uvyyF44XecF9DC0wHTiPdD6/ft+Ft+sfnp93zyBjOR6Pw0FVzE/0D54ZPMnn87a/v2+VSsW+/fbbwFOc54Mxrtfr4d2NODqTM8Rm196r3+9nnuWtgZeXl9ZqtcK5rxzX8yIQRhD4DX3RhRlARVhgb3YTFyMzy7z4nWRZWRjMsrBRi1o+9nxePKKTqp4C8woKvk+tv3o8rg+MRX1MDz8PhUA2FYdYjUYj++Uvf2mXl5f28OHDzJwmn90D+IakDuI7CClDS8R9bNQYjSDGw9RLPn/91mVAS85+8/I49pjstQF3sS+QFZvHFM/jGg6qajQa9sUXX2Tm6XAPTwVgvPL5vO3t7dlisbCTk5OwkkZP/+azcXG0JJ8GgOw26Ae9fIDVxcWFPX361O7duxf6ANnSXSkMpVXO+Drux1pW8BQFGW1vam+T8kEnl3vFw9ix4nlD/q/Qap12PHim3mIVto/BLPY+i8X10q13795ZvV4PMRfPuzHUxB/DIm4DHpG9OR9VCUHA/CjefWiWnb7QPnpQCgkS7+wY/LFX4z4nSRJOdcM7NrhfDNMU7iG+vrq6CqdOcBvwxPDGeHOXB2dBE57j1Tjj8di2t7cDWtH+85iwvHjhi+YneNqDFU+Vmsfjo8eQXLy4C59j8SULjsZ7ise9us2WmcsC7jGLGcQM5RiNGcdQRj0OkhmLxfXuiV/96lf28OFDe/bsWUbIITzqYXiwkeZnb8gKBkg5Ho+D90BsxQsEePeJp5zoM5IiOJenWq0GqOrFfZzQmM1m9vr1azs9PbUnT56E9bfsEXVjLsZme3vb2u22XV5eBoVWuUD/kiSxbre79PIjjtcx0Q8e4ftwOLRarWafffZZZhqD2+Ex5gXraZqGhQQ89gx3VZ7Qf15MoLK/6m1xXrlTltVTmrUakxjRs+D6O66poDGuVwvN8NNTdC+2Uu+MzwrHMchINAwGAzs/P7disRj2/PF5q1A69QaeFQYtONsVBoNjO45HPX4yrzTTh7WyZjc789WY4X7mKd4bslgsrN1uL0FbNYps6DDfmKbXp8Rrlhn3lsvlMO3CsJoXmOMV7TCYoBOGC9vXVHm8EIuNPHtbjlP5WZUxfh4wmKG+3r9uudPSOY0DYyWmcPzdE1IUTRKxF1BacJ3pgudhoTG7ZhZWf+AZhRY6GW9280pv7BrH4uSXL1/aycmJff755zYYDOz169cZRcaC53w+HxIZgLe8pIxfNotYChaaEz7oAycn4DH5WBLci1etITGDeJERACdzzG48+mg0svfv31s+n7f79+9n1ud648Z8xu4QnBCuMBjtV6tVKxQKdn5+HuC45hMwgY/nsJoIcWSr1bKtra2QeeU1w8xj9XoMa/llxOgXJxFV5lDPh051ZOTurg+uq5TeM/zdu0chqSqaWfaAJNyLssr7aT2eV+VsrkJbvidJkjD90O/3bTAYhBU7EASGybqig2EkQz1sAodQqXFQKMrJBPbqoA9TA/DcvKSOk2noJ37HW4qxVYzjVuan8ho08Mtp9ZBjvhfTG2a2BDNhZOA9OYbEa+Xa7bbV63Uzu/GqnJRRGWCEwfIERVc69TmVG+Y9I5S7lDt5yFVejQsLU0xxFfqgfmYAM5M9hAoEQyBVaq4HysbxAhd+ni0kfsMcFD7DG33zzTdWqVTs888/D5PmUAooH3tCXiZmZmGlT5revJyG32GPohPv4KF6UH7nBrysJnBAG4QefMHezFqtZnt7e5nMIrKcOq7gdaPRsEqlYr1eLySjWNiZpmKxmHkvp75dDV6r2+0GpZlMJtbpdILX3t7ezpxzhLZAk2Y8wUuMI6ZOeKsajL3KF8ugQnbOXSi6Wrd88G4PryjR+C3mUWNYnzus1gcMYGYzpFVvxp5KYzqz7PYjQBmdK4TQM9TEag6eL/vyyy+t3W7b/fv3Q1aRdxRAuHlXCRIijAo8ms2Wz/XB1AVe4cYLFHA/ex7O4jIcNrOQRBoOh7a7u7v06giGyd7vW1tbYZtav9+36XQazqHluBGrm2azm9fDoV7MORaLxXAoNBTt7OwsvEIQE/48hwteoT7IHe+a4RU4CD94XNAvs+VN8uBtkiRh9ZJn9NWIrls+aOmcltusgufyvfrXed6rR71dLKhWxdfPrPA8qY2iA25240mhnFjOtbOzY1tbW5kFAtoPFlSGzPBgaEsNDX+GR2ChZIjJxoqVFQV9xQJtTOUoj2O8N7sW7nL5/2vvXHbjOJYtmqRgyDJEwBBwBcgTf7f/zNM7sD248ECSIfkl8gyM3Vpc3FFd3aKOBdwOgOhmdT4iI+OxMzKr6ul69+7d4cHF5jWyTKTjmpBwlwaWyP/HH38cXhfw/PnzA99ptx1zo4OjHImoEhU9L03WHvOkPzbQvXRyhGx3cocZpuInxZm+U0Ho2TIwQrtcp4LlGjfAp5Mr3hhm2rqNIZRIFF45kXyMYgzzp59+Wi9evFg3NzeHtH+yiNzgXusfuJpM5rNnz+6dr7TRB3bmoVNrrcOr5OK5Y9RJQq318bky3pr48OHDevfu3Xr//v3hFjNGQss9Y49sr6+vD68HePfu3WGfMcbH+c2B8bzTki9Eyt5hdIw3Wf/yyy/rq6++Wt9///2hf75pLGPNeDLPzWHTWJLoSgQ3ckq9yJ/7juHDaMH5hlPoUR4DaTp3QUtytKWApwjHa56IycvR8Ak3XN78MPETo+TTyLIOfPPmzfr111/X119/vW5ubg4HCKLIcQZr3X+RUeOP42kZ1zgIKoQjA/fd0m62DZ48eXK415OOacvbc1smtzyFNzo89suzwVx35ZNLgPfv3x/uZXzx4sUDx80+LDsaB2VOHXGAIIJxYGjtW3e85DiVTo6QfjsUIYCv5X8zbWrM+1pTSivrlKSxsByRub5p5QLnsuGf/kNRtiQv8sKePFjpzz//XD/++ON6/vz5+u6779bbt28PmcccSud6LhA00C3/M52eNzflZmRui2Rs+S38h9cYWtZnHz58WDc3Nw/O3Ua+lEvqZszZzM9rDrzHlyiZdWuOuIXHrDHpZJJxzVMLvvnmm/Xy5cvDS1VzRw033ZOYsT5krogK+KRzQ2PW4QFy6txa9x83w3pEZzweuZceNUI+RmR0OxN23yo/Gc1aD+9dM3TOp72e0+htTcd+oohUsrdv367Xr1+v6+vrw7nOiReuXx1Frq4+bo1wPuikCL/9G59ecH19fYCoafvYeimwOMqazfrwbR5ChJAcU+YskPqvv/46PHnv22+/PdxnmRNLnu/IeGtOuSano6Pj3VpD0hm2yGoZ/dfWkO3dHmute5Nv2uMlLLiW2g/R6Oix87/5MTSMkOghmXmlR+UeJDOd4YsTnQxn+uTmdI58BdK9evXq8LiLZCPTN9vN1gUTM2ute2szbkHw0LzhfsZjeOr1lp0RM41JFj19+vSw/WB5RWF5xI8H7GmUkVn+8hbkZ8+erZcvXz6AqO2pB3Q+zbiYWW0O5/b29oBUuNHPMXNsvrmhbXOcA1fXOsMgg+1JW550LzFBw7pcx/gWGcIGro+8BqSj4G0zjDgs4/UhU+bkjWU4bjoVnsFMFFhrrZ9//vnwKribm5t1dXV1eK2aN6eplOaDRhnljlJxny2Jpuvr68M51MiTEc2OMN+vrq4Oa8VkY5uMGX0SjfMbo1Nkcnt7u16/fn0v0fXq1at7yRPe4eOlEZ2Yr9kRkVq98DQlamLQPvfLpU1oa4m2RScb5BQFSfToW55i63cK1PBjasfeMr/RI1qg7q95OgqelHURldmOxN47k851zFrrcBom9wGy3TZ2w1HKm2vGRNjwQaflMTXeM85kMdPmpHw+iN/4Th+Jir///vvBOeU88BYEbbphXWgGwu+cbzo8y8Jogde2ePqvQVYL2BBhS4lIVoamzF5k00gMZahk7oMem2uGeEML2NDGWyEpn5tVefOux8j6az18exhfp/bbb78dXkOXLZEkOJJkoLyoBEw+sVwi0sRbDNXHECM3RjPCTjswO4S11oNIH1lnP/Hu7p/MNF83EFThJUcez8kscgy+oR7Kh1tg1BkuATg/zg9QDz1Wt+fvp9LJBtm8yVoPYd+0UCYd8yLNsNvAbVCGGy7LdQIN1H03T8s+uHfFNigLwiIrsDN6UZ7b239OsmSdFyUmRE47jEJcW9l5tM/0bQUKb1lfBnayr7Z9QKfh9iKPPDf17u7ucO63OdMsFfj0vAZRXcd6csxQHAENY72UYj3rigPDHjRpOtkg/bCghusb0yYLZ/rufqY1gg3SUTHkyTf/TuykfZ7OyWfOm3r9lIcsZcOZSQLDuNxxz/XxmzdvDttLUVieJc1RMyvkWg8jsNfT4dPzxLv9kwRJX1sKbSdoJ5son+cQrbUOD19ufGeO2U748DwxuWKImzE2h0rnx2QOjZGysTPlJ2/XsgM4h042yGOd2QAeg+yVyQcNNWUdWe057XH5m9cFhjY0BtbJn7co7AAIk9m24fnV1f0Maww3ihzlicE1bzxFCfLv7G0oUdFybSikZT2zfZF2sr3CwwuJ9i3xQhjO38Knj8lxzKHm5MNvoDh/Z9T1+tzlnMhr7ZxDnwxZJyz9GEbZImATVot65CFZUq6VyCeN1Ieged8cvS75YFaTa5oGa9xGjIm85YWtVD6+MCbP0cnG/99//314BVszTvadfjMujo/Rw87FUYB/KZeXueYAdl5+w/rJ0npd5r44h8x+8lSTM+Phh1tYjmyZU44lMo7Moy/N2GzkW7p/jlGe9bKddL61nnwMgzS+Z/v8nHjhxEbQVM6U4T4T+8ik8MylH46VCebkk++WJaZR+jYwXs+eW+4KiaLzeTOEwOEzDop3mORo2/X19WEcfMcFDYIRL2NIH7e3H/cxUy7JrSSjePeJT++0iEaU4PU2x0jZ0ljb1kWczrQenBwOA0Dmgc7DjsTjMBo51SjPfh3d54CmbrcNqHlq/zaVbca9ty3XMwSisTkCm6cogDOBTAqlrKOq+37y5Mk9aMh3W5CvJGjShg99h2gQOebGOY+y563PgaHZo7Sy++gZ5cetIBqAHRb5ZNIqMtxy2jEgyzLE9kyG4taFLf03xN9LJxskn3251vn3fTWiUhOWGno0j+fkBSMfDaQJybDV66f0wySCeU1dp+2jeBwPs7O8q4PpfZ76SYKFj1xk39w0z/otkTWng968eXO41/Hq6upwDI13uURWmddA5xhfIHMSex4n4WvG1qJJi053dx9fX5DztYT2nre2Jeb5OuZkXc5LJNZzoOA1R0cvd06hR70f8lPJkbFFyykKTjzSe06CbfWbgO3pY1SpQ6fgRA15MXQjXHK05lgMuVLH60I6I/LmREwinvtqkNLUki2UC8fVEEprlwfGrejkxUsFy8Q5BddzOcvZfJIcGPzH36gze+lkg+TdHo3pBv/2koU7wVUSExU2itaWFWG6u4FKYE8cYmTM7zwmx/OTad+fiZg0ED6iPsZNZWIiJjIgUnAE8rosRpx3gjAZxYiRseZkUSJ1xpbfmtyIHChbr+s4ZznU4LZbxPN2RojyJp9bxkm5NZ2zM3c2nLrJMu3eymP0yQY50eRZt8rz099bhDNZOG7fmc1mtG1NYiPkb/4+9W8FYFkrAiNXIHRLHMUZpR1mEHnzdIOkKZPja+mT/XMsjkKTE2Ofa9032DgCJl4oz7TJ8TqyslxziITxExQ1grGDaOOd5rnJx0uJU+js26+2ImDzNFvksk0IW/1tQd1Wt617m3FGycnH9Mm+Jv4Zze3tqTTkmdGTfE4y87qV/TeIx4g7EfmbILgpfRu9pL1mBI5AKdvk3LLXRkKU8ZZOThDb1HRqKjfpxzE6++1XWx2dClcbPCRNEcj90EM1qEq41uCP+28Rgb9x/cbzo4STVHhvkeT31k+MN31ky8NRsO3FcTx8nmk2w/M82cBQP1U9sDFGzGWAZWpZpCyTW5wXvuHZc+U5N+y1gfGT/UcWjdeQo6ONkm23/x21ORbqzqm2cPa2h5k32RMfo72ehAJudfZ4RJdvbRkKmRxlbeQ0tOZZPQ4qluu7fOuTvNjpbMnM8N3U+nWEj9NhG5MBTLIwjw2tsP8J5fj7JD/PwzTWrQi4pV/nGONan7DtsVfZydieqDoZWQzESsU+CG9sEJxEemz3bY/pthlBeaCABsDI4MjITW561baWSn+++yT7fnx0pBMcHDOfZs7DDS0xwqQLZc9HiTQldxR14olRlON0RG/zxfFwfIa2GWtgPueFZ3ypS81AyVtLdFEP7YA9ts8eIRtsOFa+fW9e75hX2apP3gxx7AVbdm7ylJ4oGqijkvmcohx5mKJSU5Qtz+3/U75tSxjm2TCtSFuRjzJpCbEJMrJ+fm9RrEVKR1G27WhPCM3+Gh/s1/J2ptp6QfkdG/MWnWyQ08mFRsciohVjgiLNi7INTliLMPnfGTgKmWvIHCnzCZK1Pt7jx2gXpeZ60s7A/8e7pyz5p/LwwbypE+8fuXldT6fhNRU9PKNETvL43sEGNUlWdEZ8oxY+Y4h1UjZ98FiejdFjTPnIgbrENfiU+9jS5ciDEd/IizLwPB+DtY3O3vZw5OEg8jmV4e/83jyT2wxNsI9lvPHbIIQnsMHAdrC8KQoVhH22fcCnT58e7nEMH3YkgWBObqQ8D4i3NiifrTWvHRLHlC0KG3Hab3PKsbZtDxoaz7oaxtKZ2Rk7+UbjbyjOyxM7Bddpzt4RdJr/T6GzImTIsGath5BhosnbTWR4tQULKHRuAzDK0Hu1cRyDiCw/1Z8o/PhpBVQKGkgzKJenwbgvR1kjhpZIalstlJsjfuPJv5ka2mllXG5PX3beU3se3x6+p+i4Nxht0dn7kPaUFswp3qIJlURForJwwe3608TlGr12hMoEiMuyLU4CDStlnKpve7dbj5WgkcaYKPdAM7bpyEOFoJNkPY+Nn1Q4OhDW9R5jg7eUh69nXG19lzrcXKczJepgHcsk/Rp9UObkyXwTKXmO+N17vOfS2fuQLcI1Rs7xEhNFodqaxv1M/9tomzc91pYhSoNK7pO8t7pN2ahMVoKtCG5ISWNta/TQlGhqitoy1Hvk5+QSZdaiDuu4nCO+qUV18tSiZaOG4CZUdwrqa3TWtscUxkNcF+yhSVj0vm7bisBoYHK04ARvZUvJhz2tjZhR0rAx9VpEb4blZIYn+fr6+kHUZZSxQTth5ijJsZFXr0ktP19jEmVSYrbJcXFsoba36znK795Smfrx1leDri36NvTCdpk0or6dapSfdDDA1CDjueG7edxmtC5Lz92gW36bPKNhnsfTYB4Vf2qDhs8o42hr5EFiGUcZlmkwtGWUHSWOra/dpmU4RUfrwsRja6Mhr3Yihny39huasTGeQp439vEpdLJBtghkomD2MNlgHq9baVqb9IhNsXh/Xh4n6ElpCaNp/8oT4a2bZjx0Zs6cTkadMWTd6PR72xqwfOy4eEcKZWqD9eFot92cQupTHqGGOFx/QhktqjH6ey91yxH4+pSB5ng4F6Epku7V+0af7W6PtR4OINS827QOSzusl2sN4jgK8re1OuQiVOFDmKbMpr+zryRdCP08VnvWBnOsuIadNkYagR+dSIfhvVgrOGXq7ZpGRgyEjqSm1A1FESq3KOR91bX6+epmYM1AKX8jrMk5sKydnZHGqXR2lvVTaPJ2W+QowOtsN9daxGnX7FX9vw2TUcTXyWeLXI3n6X+PpcnQsmy/W86OXJOikmcak/cvzW+jycFOZScH0OpNSaopetsxbhEdoPlrkTbf2/W9dLJBTi9sJTNbAiIZwuTaVt0W6ZoiTU9+81lNG+Fa90/PNGUi9DPPfhq6eTO0tIKHd8qDEXwLljJiGAW4TdcJLy3p4QdhWXaec47FSZ7J2FrUsszN79bmfq5Tbrzexm89PGa4kVlb/mzV26JHfYTH5K0nagI81m6bfJaZ6ht+tfKtD0PHKaK0cTAqtcmiIfp3KjP5YL9p21sQ5InbHVacJoemrI23qT+30eq7L8tsioTu/5R+GrScHENzplNbTRen//fQJz/kyrQXbrTo0Tx/gxz83ialGWDK8O1GWw6kRYT2vUWZfK71cO20lfb3+HLnAsu06N9gVJMf12aMiEYdbZzNGUxymIiJrInf1ra/u689CMtH/6wn02GBtXois81n6/dUetRtj3MYaG3Y807lJuGv1dPdU6TK55ROb2vFSaHMO9udPG4+PfFt7eq2p/4nB+jEF8s1+OxM4pZBThF3D0Q1OjmGxNr39tseXWrtsHyT+5429/xuOtkg86DkqfNTIOuWYN3WBBU8+Vbq1kautQX7BBFpnOzPfTav2Yy81T+m9DQSQ1qWYwT0k9o9pna9ZaGbUtphkUcnjjh/PEObMlOGfHIwk541B8K5btsx4cWRu0VetntM17O+PIXOPjr3WNRg11Y5X7OxTZHBHpwwjuXynX00BU3dSeAcFyNla2MaH+u73S3IRqdgmTZYmj5aoqwdubNjMw/m2wbQnADbaNdJW3PF79neYbnmMG2Admruew81B76HTjbIz0GTgCelOxcaUwlsIM0jW+FaBPNalcq2BZ/SzpbBN3jU+GiR19+b1z9Wb4rU/p8RaILQ/t7ITozOwOXsWMnLXmrlJwfe+t8zllP4WeszGOQ0kY2swI4mhHNtfePBxsC2noeZiW4wkZ7cMJT1fa3Vz7Wrq6vxjgb+7y2HJpsW/fbImH25TcqN/Vo2W1GMaGMLttLIWrljY2pjsaxJPpq4pZv+jQ7buQXz8pj0r0bIBk98rUWlY3TMKTThTkbXImf7f+Jj+t/RrrXTlL7BUBvxMeVj21PEI21FOSOCPRGxISIbDqNuoyaHrX63+DsWAfc6v6nPU+hfNUgL3kKwJ/W7JEyMrpMB5ft0R4LXlBOMs+IzUeEx+g1QjIRM0Pjx/xyToadPILUyaz3cvvHWQ4OEdgSTAU1oZa9BtDOknB/Wm9rfMhZHfK6RvZY2OmvG2sbQxtn63kuPapBt4o5RY9ibwG0yzoEMFHr7zcq1ZRRrPTzj2PqYHIH7zLi3+NuCkqeMfxq7FTN0zNM3JZ0ieX5r49hCRBOaaVBzLyzdomlMjZ8tHv91gzxl0BYkP3291dmCLW2iWL9BEqbEnRGlsbTN9K2ITEV38sPfHcHYFj/bwQb24wPidjjN8NlO296hQTfZUpahlp1t82RnsMUno367w8OowQ6QvPJzjxOa5EbdaE5oLz364fIpqhyr4wjgyW+3RkUALbXs6JN2qahptyU1GoxrkaRBmmPR0e1Mt1z5VE+TZ/7neNh3xtxOqnjbxjJrypzfWqTn/22+Gt9+yJV5b3PRljiN762I5iRhu6Njqsv2p0ByLn2Wuz0mhT2FPOgJyn0KNW85eb+U8WQfi+iGZa3NFvma8U1K3WRjhZogZauzp982r9McNYWeopVpMrzpFifLe0+0mspOetfQz7E+9tLJrzT/4YcfdpXbw9ixUwxb3vWYke7p/1RBEspNMGyaLO81Tv1uTfDWmFt0aTzthZTHIpupjbu14b62xrtlpJNDcDsTHD1maI2fvXwc43+Lrk6pdHV19X9rrf89uZcLXej/N31/d3f3P3sKnmSQF7rQhT4vfRFH5y50oQv9QxeDvNCFviC6GOSFLvQF0cUgL3ShL4guBnmhC31BdDHIC13oC6KLQV7oQl8QXQzyQhf6guhikBe60BdE/wFhdFLpLqa5B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609" y="1092947"/>
            <a:ext cx="2154391" cy="22488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57600" y="5970627"/>
            <a:ext cx="273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&gt;&gt;</a:t>
            </a:r>
            <a:r>
              <a:rPr lang="en-US" sz="14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im_s</a:t>
            </a: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filters.sobel</a:t>
            </a: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864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96000" y="4405312"/>
            <a:ext cx="2590800" cy="990600"/>
            <a:chOff x="3840" y="1776"/>
            <a:chExt cx="1632" cy="62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4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528389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2671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/>
                  </a:endParaRPr>
                </a:p>
              </p:txBody>
            </p:sp>
          </p:grpSp>
          <p:pic>
            <p:nvPicPr>
              <p:cNvPr id="112669" name="Picture 7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2667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sp>
        <p:nvSpPr>
          <p:cNvPr id="11264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Image gradient</a:t>
            </a:r>
          </a:p>
        </p:txBody>
      </p:sp>
      <p:sp>
        <p:nvSpPr>
          <p:cNvPr id="112644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524000"/>
            <a:ext cx="8077200" cy="160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dirty="0"/>
              <a:t>The gradient of an image: </a:t>
            </a:r>
          </a:p>
          <a:p>
            <a:pPr eaLnBrk="1" hangingPunct="1">
              <a:buFontTx/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r>
              <a:rPr lang="en-US" sz="2000" dirty="0"/>
              <a:t>The gradient points in the direction of most rapid change in intensity</a:t>
            </a:r>
          </a:p>
        </p:txBody>
      </p:sp>
      <p:pic>
        <p:nvPicPr>
          <p:cNvPr id="112645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43400" y="16002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Agrupar 10"/>
          <p:cNvGrpSpPr/>
          <p:nvPr/>
        </p:nvGrpSpPr>
        <p:grpSpPr>
          <a:xfrm>
            <a:off x="1066800" y="4405312"/>
            <a:ext cx="1865313" cy="990600"/>
            <a:chOff x="1066800" y="4405312"/>
            <a:chExt cx="1865313" cy="990600"/>
          </a:xfrm>
        </p:grpSpPr>
        <p:sp>
          <p:nvSpPr>
            <p:cNvPr id="528396" name="Rectangle 12"/>
            <p:cNvSpPr>
              <a:spLocks noChangeArrowheads="1"/>
            </p:cNvSpPr>
            <p:nvPr/>
          </p:nvSpPr>
          <p:spPr bwMode="auto">
            <a:xfrm>
              <a:off x="1066800" y="4405312"/>
              <a:ext cx="304800" cy="990600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solidFill>
                  <a:srgbClr val="000000"/>
                </a:solidFill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12647" name="Line 13"/>
            <p:cNvSpPr>
              <a:spLocks noChangeShapeType="1"/>
            </p:cNvSpPr>
            <p:nvPr/>
          </p:nvSpPr>
          <p:spPr bwMode="auto">
            <a:xfrm>
              <a:off x="1219200" y="4938712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112648" name="Oval 14"/>
            <p:cNvSpPr>
              <a:spLocks noChangeArrowheads="1"/>
            </p:cNvSpPr>
            <p:nvPr/>
          </p:nvSpPr>
          <p:spPr bwMode="auto">
            <a:xfrm>
              <a:off x="1162050" y="4900612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pic>
          <p:nvPicPr>
            <p:cNvPr id="112649" name="Picture 15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524000" y="4479925"/>
              <a:ext cx="1408113" cy="382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802063" y="4405312"/>
            <a:ext cx="1882775" cy="1157288"/>
            <a:chOff x="2395" y="1776"/>
            <a:chExt cx="1186" cy="729"/>
          </a:xfrm>
        </p:grpSpPr>
        <p:pic>
          <p:nvPicPr>
            <p:cNvPr id="112662" name="Picture 17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402" name="Rectangle 18"/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solidFill>
                  <a:srgbClr val="000000"/>
                </a:solidFill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12664" name="Line 19"/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112665" name="Oval 20"/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6591300" y="4405314"/>
            <a:ext cx="485775" cy="509588"/>
            <a:chOff x="4152" y="1776"/>
            <a:chExt cx="306" cy="321"/>
          </a:xfrm>
        </p:grpSpPr>
        <p:sp>
          <p:nvSpPr>
            <p:cNvPr id="112658" name="Line 23"/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112659" name="Line 24"/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112660" name="Freeform 25"/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pic>
          <p:nvPicPr>
            <p:cNvPr id="112661" name="Picture 26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652" name="Text Box 31"/>
          <p:cNvSpPr txBox="1">
            <a:spLocks noChangeArrowheads="1"/>
          </p:cNvSpPr>
          <p:nvPr/>
        </p:nvSpPr>
        <p:spPr bwMode="auto">
          <a:xfrm>
            <a:off x="0" y="6583362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Steve Seitz</a:t>
            </a: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36" name="Conector recto 3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92AA8A8-30DA-7D49-B5E1-71FE5840A9AE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 dirty="0"/>
              <a:t>Image gradient</a:t>
            </a:r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762552" y="1295400"/>
            <a:ext cx="8077200" cy="2590800"/>
            <a:chOff x="465" y="2304"/>
            <a:chExt cx="5088" cy="1632"/>
          </a:xfrm>
        </p:grpSpPr>
        <p:sp>
          <p:nvSpPr>
            <p:cNvPr id="112655" name="Rectangle 28"/>
            <p:cNvSpPr>
              <a:spLocks noChangeArrowheads="1"/>
            </p:cNvSpPr>
            <p:nvPr/>
          </p:nvSpPr>
          <p:spPr bwMode="auto">
            <a:xfrm>
              <a:off x="465" y="2304"/>
              <a:ext cx="5088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The </a:t>
              </a:r>
              <a:r>
                <a:rPr lang="en-US" sz="2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edge strength </a:t>
              </a:r>
              <a:r>
                <a:rPr lang="en-US" sz="2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is given by the gradient magnitude</a:t>
              </a:r>
            </a:p>
          </p:txBody>
        </p:sp>
        <p:pic>
          <p:nvPicPr>
            <p:cNvPr id="112657" name="Picture 3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85" y="3181"/>
              <a:ext cx="2336" cy="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652" name="Text Box 31"/>
          <p:cNvSpPr txBox="1">
            <a:spLocks noChangeArrowheads="1"/>
          </p:cNvSpPr>
          <p:nvPr/>
        </p:nvSpPr>
        <p:spPr bwMode="auto">
          <a:xfrm>
            <a:off x="7086600" y="64770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Steve Seitz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 cstate="print"/>
          <a:srcRect t="49619" r="51650"/>
          <a:stretch>
            <a:fillRect/>
          </a:stretch>
        </p:blipFill>
        <p:spPr bwMode="auto">
          <a:xfrm>
            <a:off x="4586242" y="4267200"/>
            <a:ext cx="2514600" cy="233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36" name="Conector recto 3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5" cstate="print"/>
          <a:srcRect t="2129" r="51144" b="50381"/>
          <a:stretch>
            <a:fillRect/>
          </a:stretch>
        </p:blipFill>
        <p:spPr bwMode="auto">
          <a:xfrm>
            <a:off x="1295400" y="4191000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972EF63-74F9-E545-B822-C0A2715705AD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 dirty="0"/>
              <a:t>Image gradient</a:t>
            </a:r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762552" y="1295402"/>
            <a:ext cx="8077200" cy="2590801"/>
            <a:chOff x="465" y="2304"/>
            <a:chExt cx="5088" cy="1632"/>
          </a:xfrm>
        </p:grpSpPr>
        <p:sp>
          <p:nvSpPr>
            <p:cNvPr id="112655" name="Rectangle 28"/>
            <p:cNvSpPr>
              <a:spLocks noChangeArrowheads="1"/>
            </p:cNvSpPr>
            <p:nvPr/>
          </p:nvSpPr>
          <p:spPr bwMode="auto">
            <a:xfrm>
              <a:off x="465" y="2304"/>
              <a:ext cx="5088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The </a:t>
              </a:r>
              <a:r>
                <a:rPr lang="en-US" sz="2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gradient direction</a:t>
              </a:r>
              <a:r>
                <a:rPr lang="en-US" sz="2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 (orientation of edge normal) is given by:</a:t>
              </a: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latin typeface="Arial" pitchFamily="34" charset="0"/>
                <a:cs typeface="Arial"/>
              </a:endParaRP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latin typeface="Arial" pitchFamily="34" charset="0"/>
                <a:cs typeface="Arial"/>
              </a:endParaRP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latin typeface="Arial" pitchFamily="34" charset="0"/>
                <a:cs typeface="Arial"/>
              </a:endParaRP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Which aspect (magnitude or direction) is invariant to image contrast?</a:t>
              </a: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pic>
          <p:nvPicPr>
            <p:cNvPr id="112656" name="Picture 29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25" y="2969"/>
              <a:ext cx="1762" cy="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652" name="Text Box 31"/>
          <p:cNvSpPr txBox="1">
            <a:spLocks noChangeArrowheads="1"/>
          </p:cNvSpPr>
          <p:nvPr/>
        </p:nvSpPr>
        <p:spPr bwMode="auto">
          <a:xfrm>
            <a:off x="7086600" y="64770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Steve Seitz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 cstate="print"/>
          <a:srcRect t="49619" r="51650"/>
          <a:stretch>
            <a:fillRect/>
          </a:stretch>
        </p:blipFill>
        <p:spPr bwMode="auto">
          <a:xfrm>
            <a:off x="4586242" y="4267200"/>
            <a:ext cx="2514600" cy="233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36" name="Conector recto 3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5" cstate="print"/>
          <a:srcRect t="2129" r="51144" b="50381"/>
          <a:stretch>
            <a:fillRect/>
          </a:stretch>
        </p:blipFill>
        <p:spPr bwMode="auto">
          <a:xfrm>
            <a:off x="1295400" y="4191000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972EF63-74F9-E545-B822-C0A2715705AD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2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6322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521F5BAC-9E2D-4146-8F43-D7893EB47F9F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28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9" name="Conector recto 18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9"/>
          <p:cNvSpPr txBox="1">
            <a:spLocks noChangeArrowheads="1"/>
          </p:cNvSpPr>
          <p:nvPr/>
        </p:nvSpPr>
        <p:spPr>
          <a:xfrm>
            <a:off x="0" y="76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Discrete operators: second derivatives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21928" y="1524000"/>
            <a:ext cx="53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 you expect about the second derivatives?</a:t>
            </a:r>
          </a:p>
        </p:txBody>
      </p:sp>
      <p:pic>
        <p:nvPicPr>
          <p:cNvPr id="23" name="Picture 3" descr="graf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72" y="2360962"/>
            <a:ext cx="2071328" cy="13716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graf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360962"/>
            <a:ext cx="2082800" cy="1379196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graf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2360962"/>
            <a:ext cx="2069517" cy="13716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533400" y="5334000"/>
            <a:ext cx="800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Given an edge, the first derivative has an extreme, and the second one has a zero-crossing in the edge and extremes before and after the edge.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CF9A36A-0C84-F047-B1C8-3BF1BA770CDD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68" y="4198251"/>
            <a:ext cx="2903232" cy="8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2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6322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521F5BAC-9E2D-4146-8F43-D7893EB47F9F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29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graphicFrame>
        <p:nvGraphicFramePr>
          <p:cNvPr id="2" name="Object 1031"/>
          <p:cNvGraphicFramePr>
            <a:graphicFrameLocks noChangeAspect="1"/>
          </p:cNvGraphicFramePr>
          <p:nvPr/>
        </p:nvGraphicFramePr>
        <p:xfrm>
          <a:off x="3429000" y="4724400"/>
          <a:ext cx="5536533" cy="1561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cuaciÛn" r:id="rId4" imgW="3060700" imgH="863600" progId="Equation.3">
                  <p:embed/>
                </p:oleObj>
              </mc:Choice>
              <mc:Fallback>
                <p:oleObj name="EcuaciÛn" r:id="rId4" imgW="3060700" imgH="863600" progId="Equation.3">
                  <p:embed/>
                  <p:pic>
                    <p:nvPicPr>
                      <p:cNvPr id="2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724400"/>
                        <a:ext cx="5536533" cy="1561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1032"/>
          <p:cNvGraphicFramePr>
            <a:graphicFrameLocks noChangeAspect="1"/>
          </p:cNvGraphicFramePr>
          <p:nvPr/>
        </p:nvGraphicFramePr>
        <p:xfrm>
          <a:off x="609600" y="3962400"/>
          <a:ext cx="2265363" cy="119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cuaciÛn" r:id="rId6" imgW="1320800" imgH="698500" progId="Equation.3">
                  <p:embed/>
                </p:oleObj>
              </mc:Choice>
              <mc:Fallback>
                <p:oleObj name="EcuaciÛn" r:id="rId6" imgW="1320800" imgH="698500" progId="Equation.3">
                  <p:embed/>
                  <p:pic>
                    <p:nvPicPr>
                      <p:cNvPr id="56325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962400"/>
                        <a:ext cx="2265363" cy="119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Rectangle 1033"/>
          <p:cNvSpPr>
            <a:spLocks noChangeArrowheads="1"/>
          </p:cNvSpPr>
          <p:nvPr/>
        </p:nvSpPr>
        <p:spPr bwMode="auto">
          <a:xfrm>
            <a:off x="619125" y="3997761"/>
            <a:ext cx="2271937" cy="11719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ca-ES">
              <a:latin typeface="Arial Narrow" charset="0"/>
            </a:endParaRPr>
          </a:p>
        </p:txBody>
      </p:sp>
      <p:sp>
        <p:nvSpPr>
          <p:cNvPr id="56327" name="Line 1034"/>
          <p:cNvSpPr>
            <a:spLocks noChangeShapeType="1"/>
          </p:cNvSpPr>
          <p:nvPr/>
        </p:nvSpPr>
        <p:spPr bwMode="auto">
          <a:xfrm>
            <a:off x="1350963" y="3995567"/>
            <a:ext cx="0" cy="11630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8" name="Line 1035"/>
          <p:cNvSpPr>
            <a:spLocks noChangeShapeType="1"/>
          </p:cNvSpPr>
          <p:nvPr/>
        </p:nvSpPr>
        <p:spPr bwMode="auto">
          <a:xfrm>
            <a:off x="2112963" y="4000329"/>
            <a:ext cx="0" cy="11630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9" name="Line 1036"/>
          <p:cNvSpPr>
            <a:spLocks noChangeShapeType="1"/>
          </p:cNvSpPr>
          <p:nvPr/>
        </p:nvSpPr>
        <p:spPr bwMode="auto">
          <a:xfrm flipV="1">
            <a:off x="588963" y="4380702"/>
            <a:ext cx="2271937" cy="89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0" name="Line 1037"/>
          <p:cNvSpPr>
            <a:spLocks noChangeShapeType="1"/>
          </p:cNvSpPr>
          <p:nvPr/>
        </p:nvSpPr>
        <p:spPr bwMode="auto">
          <a:xfrm flipV="1">
            <a:off x="619125" y="4761702"/>
            <a:ext cx="2281140" cy="8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6331" name="Group 13"/>
          <p:cNvGrpSpPr>
            <a:grpSpLocks/>
          </p:cNvGrpSpPr>
          <p:nvPr/>
        </p:nvGrpSpPr>
        <p:grpSpPr bwMode="auto">
          <a:xfrm>
            <a:off x="228600" y="4113566"/>
            <a:ext cx="1490959" cy="1464909"/>
            <a:chOff x="3211" y="1481"/>
            <a:chExt cx="1134" cy="1150"/>
          </a:xfrm>
        </p:grpSpPr>
        <p:sp>
          <p:nvSpPr>
            <p:cNvPr id="56332" name="Line 14"/>
            <p:cNvSpPr>
              <a:spLocks noChangeShapeType="1"/>
            </p:cNvSpPr>
            <p:nvPr/>
          </p:nvSpPr>
          <p:spPr bwMode="auto">
            <a:xfrm flipV="1">
              <a:off x="3359" y="1755"/>
              <a:ext cx="0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3" name="Line 15"/>
            <p:cNvSpPr>
              <a:spLocks noChangeShapeType="1"/>
            </p:cNvSpPr>
            <p:nvPr/>
          </p:nvSpPr>
          <p:spPr bwMode="auto">
            <a:xfrm>
              <a:off x="3326" y="2405"/>
              <a:ext cx="8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4" name="Text Box 16"/>
            <p:cNvSpPr txBox="1">
              <a:spLocks noChangeArrowheads="1"/>
            </p:cNvSpPr>
            <p:nvPr/>
          </p:nvSpPr>
          <p:spPr bwMode="auto">
            <a:xfrm>
              <a:off x="3211" y="1481"/>
              <a:ext cx="1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Narrow" charset="0"/>
                </a:rPr>
                <a:t>y</a:t>
              </a:r>
            </a:p>
          </p:txBody>
        </p:sp>
        <p:sp>
          <p:nvSpPr>
            <p:cNvPr id="56335" name="Text Box 17"/>
            <p:cNvSpPr txBox="1">
              <a:spLocks noChangeArrowheads="1"/>
            </p:cNvSpPr>
            <p:nvPr/>
          </p:nvSpPr>
          <p:spPr bwMode="auto">
            <a:xfrm>
              <a:off x="4149" y="2340"/>
              <a:ext cx="1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Narrow" charset="0"/>
                </a:rPr>
                <a:t>x</a:t>
              </a:r>
            </a:p>
          </p:txBody>
        </p:sp>
      </p:grp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9" name="Conector recto 18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9"/>
          <p:cNvSpPr txBox="1">
            <a:spLocks noChangeArrowheads="1"/>
          </p:cNvSpPr>
          <p:nvPr/>
        </p:nvSpPr>
        <p:spPr>
          <a:xfrm>
            <a:off x="0" y="76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Discrete operators: second derivatives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57200" y="990600"/>
            <a:ext cx="53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 you expect about the second derivatives?</a:t>
            </a:r>
          </a:p>
        </p:txBody>
      </p:sp>
      <p:pic>
        <p:nvPicPr>
          <p:cNvPr id="23" name="Picture 3" descr="graf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72" y="1524000"/>
            <a:ext cx="2071328" cy="13716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graf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524000"/>
            <a:ext cx="2082800" cy="1379196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graf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24000"/>
            <a:ext cx="2069517" cy="13716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457200" y="3048000"/>
            <a:ext cx="800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Given an edge, the first derivative has an extreme, and the second one has a zero-crossing in the edge and extremes before and after the edge.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52801" y="4343400"/>
            <a:ext cx="563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second derivative is the derivative of the first derivative: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CF9A36A-0C84-F047-B1C8-3BF1BA770CDD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7239000" y="5638800"/>
            <a:ext cx="1447800" cy="553998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3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  -2  1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6400800" y="58674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98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/>
          <p:cNvSpPr/>
          <p:nvPr/>
        </p:nvSpPr>
        <p:spPr>
          <a:xfrm>
            <a:off x="1066800" y="3581400"/>
            <a:ext cx="1752033" cy="406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228600" y="27690"/>
            <a:ext cx="7772400" cy="1143000"/>
          </a:xfrm>
        </p:spPr>
        <p:txBody>
          <a:bodyPr/>
          <a:lstStyle/>
          <a:p>
            <a:r>
              <a:rPr lang="en-US" dirty="0"/>
              <a:t>Linear filter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FE399-DDF4-CC42-9CC4-7B8D5AB58DA9}" type="datetime10">
              <a:rPr lang="en-US" smtClean="0"/>
              <a:t>11:35</a:t>
            </a:fld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457200" y="14478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508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990600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310062" y="3228975"/>
            <a:ext cx="17920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“box filter”</a:t>
            </a:r>
          </a:p>
        </p:txBody>
      </p:sp>
      <p:pic>
        <p:nvPicPr>
          <p:cNvPr id="96512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61983" y="20574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3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83112" y="10826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print"/>
          <a:srcRect l="64516" t="10376" r="17741" b="-3758"/>
          <a:stretch>
            <a:fillRect/>
          </a:stretch>
        </p:blipFill>
        <p:spPr bwMode="auto">
          <a:xfrm>
            <a:off x="3597275" y="10826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to 1"/>
          <p:cNvGraphicFramePr>
            <a:graphicFrameLocks noChangeAspect="1"/>
          </p:cNvGraphicFramePr>
          <p:nvPr/>
        </p:nvGraphicFramePr>
        <p:xfrm>
          <a:off x="4672012" y="22415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cuaciÛn" r:id="rId11" imgW="114300" imgH="165100" progId="Equation.3">
                  <p:embed/>
                </p:oleObj>
              </mc:Choice>
              <mc:Fallback>
                <p:oleObj name="EcuaciÛn" r:id="rId11" imgW="114300" imgH="165100" progId="Equation.3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72012" y="22415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Table 2"/>
          <p:cNvGraphicFramePr>
            <a:graphicFrameLocks noGrp="1"/>
          </p:cNvGraphicFramePr>
          <p:nvPr/>
        </p:nvGraphicFramePr>
        <p:xfrm>
          <a:off x="4343400" y="1828800"/>
          <a:ext cx="1524000" cy="119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Agrupar 10"/>
          <p:cNvGrpSpPr/>
          <p:nvPr/>
        </p:nvGrpSpPr>
        <p:grpSpPr>
          <a:xfrm>
            <a:off x="1219200" y="4876800"/>
            <a:ext cx="6826840" cy="1404938"/>
            <a:chOff x="1219200" y="4876800"/>
            <a:chExt cx="6826840" cy="1404938"/>
          </a:xfrm>
        </p:grpSpPr>
        <p:sp>
          <p:nvSpPr>
            <p:cNvPr id="48" name="Rectángulo 47"/>
            <p:cNvSpPr/>
            <p:nvPr/>
          </p:nvSpPr>
          <p:spPr>
            <a:xfrm>
              <a:off x="2286000" y="5410200"/>
              <a:ext cx="1524000" cy="406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5257801" y="5410200"/>
              <a:ext cx="1524000" cy="406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3962400" y="5384800"/>
              <a:ext cx="1102945" cy="406400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943600" y="5867400"/>
              <a:ext cx="1828800" cy="406400"/>
            </a:xfrm>
            <a:prstGeom prst="rect">
              <a:avLst/>
            </a:prstGeom>
            <a:solidFill>
              <a:srgbClr val="813AA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4267201" y="5867400"/>
              <a:ext cx="1524000" cy="406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2286000" y="5867400"/>
              <a:ext cx="1797640" cy="4064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5943600" y="4876800"/>
              <a:ext cx="2102440" cy="406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ángulo 34"/>
            <p:cNvSpPr/>
            <p:nvPr/>
          </p:nvSpPr>
          <p:spPr>
            <a:xfrm>
              <a:off x="4267200" y="4876800"/>
              <a:ext cx="1447800" cy="4064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2286000" y="4886324"/>
              <a:ext cx="1676400" cy="3968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5" name="Objeto 44"/>
            <p:cNvGraphicFramePr>
              <a:graphicFrameLocks noChangeAspect="1"/>
            </p:cNvGraphicFramePr>
            <p:nvPr/>
          </p:nvGraphicFramePr>
          <p:xfrm>
            <a:off x="1219200" y="4953000"/>
            <a:ext cx="6705600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EcuaciÛn" r:id="rId13" imgW="3416300" imgH="203200" progId="Equation.3">
                    <p:embed/>
                  </p:oleObj>
                </mc:Choice>
                <mc:Fallback>
                  <p:oleObj name="EcuaciÛn" r:id="rId13" imgW="3416300" imgH="203200" progId="Equation.3">
                    <p:embed/>
                    <p:pic>
                      <p:nvPicPr>
                        <p:cNvPr id="45" name="Objeto 4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219200" y="4953000"/>
                          <a:ext cx="6705600" cy="338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to 45"/>
            <p:cNvGraphicFramePr>
              <a:graphicFrameLocks noChangeAspect="1"/>
            </p:cNvGraphicFramePr>
            <p:nvPr/>
          </p:nvGraphicFramePr>
          <p:xfrm>
            <a:off x="2286000" y="5410200"/>
            <a:ext cx="47117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EcuaciÛn" r:id="rId15" imgW="2400300" imgH="203200" progId="Equation.3">
                    <p:embed/>
                  </p:oleObj>
                </mc:Choice>
                <mc:Fallback>
                  <p:oleObj name="EcuaciÛn" r:id="rId15" imgW="2400300" imgH="203200" progId="Equation.3">
                    <p:embed/>
                    <p:pic>
                      <p:nvPicPr>
                        <p:cNvPr id="46" name="Objeto 4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286000" y="5410200"/>
                          <a:ext cx="4711700" cy="339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to 46"/>
            <p:cNvGraphicFramePr>
              <a:graphicFrameLocks noChangeAspect="1"/>
            </p:cNvGraphicFramePr>
            <p:nvPr/>
          </p:nvGraphicFramePr>
          <p:xfrm>
            <a:off x="2286000" y="5943600"/>
            <a:ext cx="5459413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EcuaciÛn" r:id="rId17" imgW="2781300" imgH="203200" progId="Equation.3">
                    <p:embed/>
                  </p:oleObj>
                </mc:Choice>
                <mc:Fallback>
                  <p:oleObj name="EcuaciÛn" r:id="rId17" imgW="2781300" imgH="203200" progId="Equation.3">
                    <p:embed/>
                    <p:pic>
                      <p:nvPicPr>
                        <p:cNvPr id="47" name="Objeto 46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286000" y="5943600"/>
                          <a:ext cx="5459413" cy="338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15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8315E-6 -1.69099E-6 L -0.44651 -0.077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34" y="-38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549 -0.11906 C -0.33536 -0.12208 -0.17506 -0.12486 -0.17402 -0.11906 C -0.17298 -0.11327 -0.48802 -0.09289 -0.48906 -0.08455 C -0.4901 -0.07621 -0.17958 -0.07552 -0.18045 -0.06949 C -0.18132 -0.06347 -0.4934 -0.05119 -0.49392 -0.04795 C -0.49445 -0.04471 -0.18409 -0.05328 -0.18375 -0.05004 C -0.1834 -0.04679 -0.49288 -0.03452 -0.49236 -0.02849 C -0.49184 -0.02247 -0.18027 -0.01853 -0.18045 -0.01344 C -0.18062 -0.00834 -0.49306 -0.00301 -0.49392 0.00162 C -0.49479 0.00625 -0.18548 0.00996 -0.18531 0.01459 C -0.18514 0.01923 -0.49149 0.02502 -0.49236 0.02965 C -0.49323 0.03428 -0.19104 0.03521 -0.19017 0.04262 C -0.1893 0.05003 -0.48854 0.06833 -0.4875 0.07482 C -0.48646 0.08131 -0.18323 0.07158 -0.18375 0.08131 C -0.18427 0.09103 -0.48958 0.12462 -0.49062 0.13296 C -0.49167 0.1413 -0.18913 0.12694 -0.19017 0.13088 C -0.19121 0.13482 -0.49722 0.15103 -0.49722 0.15682 C -0.49722 0.16261 -0.19121 0.15821 -0.19017 0.16539 C -0.18913 0.17257 -0.4908 0.19412 -0.49062 0.19991 C -0.49045 0.2057 -0.33953 0.20269 -0.18861 0.19991 " pathEditMode="relative" ptsTypes="aaaaaaaaaaaaaaaaaa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8370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7FCB42BF-F77D-0B49-9D1B-DFC8853A01CD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30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14400" y="1905000"/>
          <a:ext cx="7015163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EcuaciÛn" r:id="rId4" imgW="3213100" imgH="635000" progId="Equation.3">
                  <p:embed/>
                </p:oleObj>
              </mc:Choice>
              <mc:Fallback>
                <p:oleObj name="EcuaciÛn" r:id="rId4" imgW="3213100" imgH="6350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05000"/>
                        <a:ext cx="7015163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313488" y="4949825"/>
          <a:ext cx="1520825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Ecuación" r:id="rId6" imgW="660113" imgH="672808" progId="Equation.3">
                  <p:embed/>
                </p:oleObj>
              </mc:Choice>
              <mc:Fallback>
                <p:oleObj name="Ecuación" r:id="rId6" imgW="660113" imgH="672808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3488" y="4949825"/>
                        <a:ext cx="1520825" cy="155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5380038" y="4295775"/>
            <a:ext cx="20086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dirty="0" err="1">
                <a:solidFill>
                  <a:srgbClr val="FF0000"/>
                </a:solidFill>
                <a:latin typeface="Arial Narrow" charset="0"/>
              </a:rPr>
              <a:t>Laplacian</a:t>
            </a:r>
            <a:r>
              <a:rPr lang="ca-ES" dirty="0">
                <a:solidFill>
                  <a:srgbClr val="FF0000"/>
                </a:solidFill>
                <a:latin typeface="Arial Narrow" charset="0"/>
              </a:rPr>
              <a:t> </a:t>
            </a:r>
            <a:r>
              <a:rPr lang="ca-ES" dirty="0" err="1">
                <a:solidFill>
                  <a:srgbClr val="FF0000"/>
                </a:solidFill>
                <a:latin typeface="Arial Narrow" charset="0"/>
              </a:rPr>
              <a:t>mask</a:t>
            </a:r>
            <a:r>
              <a:rPr lang="ca-ES" dirty="0">
                <a:solidFill>
                  <a:srgbClr val="FF0000"/>
                </a:solidFill>
                <a:latin typeface="Arial Narrow" charset="0"/>
              </a:rPr>
              <a:t>:</a:t>
            </a:r>
            <a:endParaRPr lang="en-GB" dirty="0">
              <a:solidFill>
                <a:srgbClr val="FF0000"/>
              </a:solidFill>
              <a:latin typeface="Arial Narrow" charset="0"/>
            </a:endParaRPr>
          </a:p>
        </p:txBody>
      </p:sp>
      <p:sp>
        <p:nvSpPr>
          <p:cNvPr id="3" name="2 Flecha abajo"/>
          <p:cNvSpPr/>
          <p:nvPr/>
        </p:nvSpPr>
        <p:spPr>
          <a:xfrm>
            <a:off x="1828800" y="3352800"/>
            <a:ext cx="663575" cy="471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latin typeface="Arial Narrow" pitchFamily="34" charset="0"/>
            </a:endParaRPr>
          </a:p>
        </p:txBody>
      </p:sp>
      <p:sp>
        <p:nvSpPr>
          <p:cNvPr id="12" name="11 Flecha abajo"/>
          <p:cNvSpPr/>
          <p:nvPr/>
        </p:nvSpPr>
        <p:spPr>
          <a:xfrm rot="16200000">
            <a:off x="4505325" y="5334000"/>
            <a:ext cx="661988" cy="471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latin typeface="Arial Narrow" pitchFamily="34" charset="0"/>
            </a:endParaRPr>
          </a:p>
        </p:txBody>
      </p:sp>
      <p:graphicFrame>
        <p:nvGraphicFramePr>
          <p:cNvPr id="22" name="Object 1032"/>
          <p:cNvGraphicFramePr>
            <a:graphicFrameLocks noChangeAspect="1"/>
          </p:cNvGraphicFramePr>
          <p:nvPr/>
        </p:nvGraphicFramePr>
        <p:xfrm>
          <a:off x="858838" y="4532313"/>
          <a:ext cx="2735262" cy="144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EcuaciÛn" r:id="rId8" imgW="1320800" imgH="698500" progId="Equation.3">
                  <p:embed/>
                </p:oleObj>
              </mc:Choice>
              <mc:Fallback>
                <p:oleObj name="EcuaciÛn" r:id="rId8" imgW="1320800" imgH="698500" progId="Equation.3">
                  <p:embed/>
                  <p:pic>
                    <p:nvPicPr>
                      <p:cNvPr id="22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838" y="4532313"/>
                        <a:ext cx="2735262" cy="144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033"/>
          <p:cNvSpPr>
            <a:spLocks noChangeArrowheads="1"/>
          </p:cNvSpPr>
          <p:nvPr/>
        </p:nvSpPr>
        <p:spPr bwMode="auto">
          <a:xfrm>
            <a:off x="868363" y="4527550"/>
            <a:ext cx="2743200" cy="1460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ca-ES">
              <a:latin typeface="Arial Narrow" charset="0"/>
            </a:endParaRPr>
          </a:p>
        </p:txBody>
      </p:sp>
      <p:sp>
        <p:nvSpPr>
          <p:cNvPr id="24" name="Line 1034"/>
          <p:cNvSpPr>
            <a:spLocks noChangeShapeType="1"/>
          </p:cNvSpPr>
          <p:nvPr/>
        </p:nvSpPr>
        <p:spPr bwMode="auto">
          <a:xfrm>
            <a:off x="1770063" y="4527550"/>
            <a:ext cx="0" cy="1449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035"/>
          <p:cNvSpPr>
            <a:spLocks noChangeShapeType="1"/>
          </p:cNvSpPr>
          <p:nvPr/>
        </p:nvSpPr>
        <p:spPr bwMode="auto">
          <a:xfrm>
            <a:off x="2652713" y="4532313"/>
            <a:ext cx="0" cy="144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1036"/>
          <p:cNvSpPr>
            <a:spLocks noChangeShapeType="1"/>
          </p:cNvSpPr>
          <p:nvPr/>
        </p:nvSpPr>
        <p:spPr bwMode="auto">
          <a:xfrm flipV="1">
            <a:off x="868363" y="5014913"/>
            <a:ext cx="2743200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1037"/>
          <p:cNvSpPr>
            <a:spLocks noChangeShapeType="1"/>
          </p:cNvSpPr>
          <p:nvPr/>
        </p:nvSpPr>
        <p:spPr bwMode="auto">
          <a:xfrm flipV="1">
            <a:off x="868363" y="5489575"/>
            <a:ext cx="2754312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04825" y="4732338"/>
            <a:ext cx="1800225" cy="1825625"/>
            <a:chOff x="3211" y="1481"/>
            <a:chExt cx="1134" cy="1150"/>
          </a:xfrm>
        </p:grpSpPr>
        <p:sp>
          <p:nvSpPr>
            <p:cNvPr id="58386" name="Line 14"/>
            <p:cNvSpPr>
              <a:spLocks noChangeShapeType="1"/>
            </p:cNvSpPr>
            <p:nvPr/>
          </p:nvSpPr>
          <p:spPr bwMode="auto">
            <a:xfrm flipV="1">
              <a:off x="3359" y="1755"/>
              <a:ext cx="0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7" name="Line 15"/>
            <p:cNvSpPr>
              <a:spLocks noChangeShapeType="1"/>
            </p:cNvSpPr>
            <p:nvPr/>
          </p:nvSpPr>
          <p:spPr bwMode="auto">
            <a:xfrm>
              <a:off x="3326" y="2405"/>
              <a:ext cx="8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8" name="Text Box 16"/>
            <p:cNvSpPr txBox="1">
              <a:spLocks noChangeArrowheads="1"/>
            </p:cNvSpPr>
            <p:nvPr/>
          </p:nvSpPr>
          <p:spPr bwMode="auto">
            <a:xfrm>
              <a:off x="3211" y="1481"/>
              <a:ext cx="1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Narrow" charset="0"/>
                </a:rPr>
                <a:t>y</a:t>
              </a:r>
            </a:p>
          </p:txBody>
        </p:sp>
        <p:sp>
          <p:nvSpPr>
            <p:cNvPr id="58389" name="Text Box 17"/>
            <p:cNvSpPr txBox="1">
              <a:spLocks noChangeArrowheads="1"/>
            </p:cNvSpPr>
            <p:nvPr/>
          </p:nvSpPr>
          <p:spPr bwMode="auto">
            <a:xfrm>
              <a:off x="4149" y="2340"/>
              <a:ext cx="1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Narrow" charset="0"/>
                </a:rPr>
                <a:t>x</a:t>
              </a:r>
            </a:p>
          </p:txBody>
        </p:sp>
      </p:grp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8" name="Conector recto 2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 txBox="1">
            <a:spLocks noChangeArrowheads="1"/>
          </p:cNvSpPr>
          <p:nvPr/>
        </p:nvSpPr>
        <p:spPr>
          <a:xfrm>
            <a:off x="0" y="76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Discrete operators: </a:t>
            </a:r>
            <a:r>
              <a:rPr lang="en-US" dirty="0" err="1"/>
              <a:t>Laplacian</a:t>
            </a:r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62000" y="1447800"/>
            <a:ext cx="142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define: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8BFED12-5C79-C543-8D97-FC76C3F888A5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graphicFrame>
        <p:nvGraphicFramePr>
          <p:cNvPr id="30" name="Table 2"/>
          <p:cNvGraphicFramePr>
            <a:graphicFrameLocks noGrp="1"/>
          </p:cNvGraphicFramePr>
          <p:nvPr/>
        </p:nvGraphicFramePr>
        <p:xfrm>
          <a:off x="4062413" y="4892675"/>
          <a:ext cx="1524000" cy="119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3" grpId="1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60418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F8F49F07-36F4-7248-B5A9-DC996C7C9E02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31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4"/>
          <a:srcRect l="9454" t="18628" r="53809" b="17079"/>
          <a:stretch>
            <a:fillRect/>
          </a:stretch>
        </p:blipFill>
        <p:spPr bwMode="auto">
          <a:xfrm>
            <a:off x="3630613" y="1895475"/>
            <a:ext cx="2363787" cy="232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0422" name="Object 4"/>
          <p:cNvGraphicFramePr>
            <a:graphicFrameLocks noChangeAspect="1"/>
          </p:cNvGraphicFramePr>
          <p:nvPr/>
        </p:nvGraphicFramePr>
        <p:xfrm>
          <a:off x="769938" y="2320925"/>
          <a:ext cx="1520825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cuaciÛn" r:id="rId5" imgW="660113" imgH="672808" progId="Equation.3">
                  <p:embed/>
                </p:oleObj>
              </mc:Choice>
              <mc:Fallback>
                <p:oleObj name="EcuaciÛn" r:id="rId5" imgW="660113" imgH="672808" progId="Equation.3">
                  <p:embed/>
                  <p:pic>
                    <p:nvPicPr>
                      <p:cNvPr id="604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2320925"/>
                        <a:ext cx="1520825" cy="155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9" name="1 CuadroTexto"/>
          <p:cNvSpPr txBox="1">
            <a:spLocks noChangeArrowheads="1"/>
          </p:cNvSpPr>
          <p:nvPr/>
        </p:nvSpPr>
        <p:spPr bwMode="auto">
          <a:xfrm>
            <a:off x="381000" y="4367213"/>
            <a:ext cx="8610600" cy="830997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600" b="1" dirty="0" err="1">
                <a:solidFill>
                  <a:srgbClr val="FF0000"/>
                </a:solidFill>
                <a:latin typeface="Arial Narrow" charset="0"/>
              </a:rPr>
              <a:t>Skimage</a:t>
            </a:r>
            <a:r>
              <a:rPr lang="es-ES" sz="1600" dirty="0">
                <a:latin typeface="Arial Narrow" charset="0"/>
              </a:rPr>
              <a:t>:</a:t>
            </a:r>
          </a:p>
          <a:p>
            <a:pPr eaLnBrk="1" hangingPunct="1">
              <a:defRPr/>
            </a:pPr>
            <a:endParaRPr lang="es-ES" sz="1600" dirty="0">
              <a:latin typeface="Arial Narrow" charset="0"/>
            </a:endParaRPr>
          </a:p>
          <a:p>
            <a:pPr eaLnBrk="1" hangingPunct="1">
              <a:defRPr/>
            </a:pPr>
            <a:endParaRPr lang="es-ES" sz="1600" dirty="0">
              <a:latin typeface="Arial Narrow" charset="0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9"/>
          <p:cNvSpPr txBox="1">
            <a:spLocks noChangeArrowheads="1"/>
          </p:cNvSpPr>
          <p:nvPr/>
        </p:nvSpPr>
        <p:spPr>
          <a:xfrm>
            <a:off x="0" y="76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Discrete operators: </a:t>
            </a:r>
            <a:r>
              <a:rPr lang="en-US" dirty="0" err="1"/>
              <a:t>Laplacian</a:t>
            </a:r>
            <a:endParaRPr lang="en-US" dirty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609600" y="1676400"/>
            <a:ext cx="20086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dirty="0" err="1">
                <a:solidFill>
                  <a:srgbClr val="FF0000"/>
                </a:solidFill>
                <a:latin typeface="Arial Narrow" charset="0"/>
              </a:rPr>
              <a:t>Laplacian</a:t>
            </a:r>
            <a:r>
              <a:rPr lang="ca-ES" dirty="0">
                <a:solidFill>
                  <a:srgbClr val="FF0000"/>
                </a:solidFill>
                <a:latin typeface="Arial Narrow" charset="0"/>
              </a:rPr>
              <a:t> </a:t>
            </a:r>
            <a:r>
              <a:rPr lang="ca-ES" dirty="0" err="1">
                <a:solidFill>
                  <a:srgbClr val="FF0000"/>
                </a:solidFill>
                <a:latin typeface="Arial Narrow" charset="0"/>
              </a:rPr>
              <a:t>mask</a:t>
            </a:r>
            <a:r>
              <a:rPr lang="ca-ES" dirty="0">
                <a:solidFill>
                  <a:srgbClr val="FF0000"/>
                </a:solidFill>
                <a:latin typeface="Arial Narrow" charset="0"/>
              </a:rPr>
              <a:t>:</a:t>
            </a:r>
            <a:endParaRPr lang="en-GB" dirty="0">
              <a:solidFill>
                <a:srgbClr val="FF0000"/>
              </a:solidFill>
              <a:latin typeface="Arial Narrow" charset="0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1AFAB4E-9744-A14F-8A95-91315EBAA697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AutoShape 35" descr="data:image/png;base64,iVBORw0KGgoAAAANSUhEUgAAAOQAAADuCAYAAAApzKvrAAAABHNCSVQICAgIfAhkiAAAAAlwSFlzAAALEgAACxIB0t1+/AAAIABJREFUeJzs3cuP5Fl2F/CTkZEZmRn5qsys6uqqfk1P93TPg7aaGc2AxyDACFtIlpDGQqxY2TsWwIIFEmwQ/wFLL1hYIFhhXsKWZast8zCDPWAP8+iZ6fFMv6q6XvmIfEVmRrJIf258I7pmurJNwSzqJ5WqKjPi97v33PP4nu859/5mzs/P68n15Hpy/WRcnf/fA3hyPbmeXOPriUE+uZ5cP0HXE4N8cj25foKuJwb55Hpy/QRdTwzyyfXk+gm6nhjkk+vJ9RN0PTHIJ9eT6yfoemKQT64n10/Q9cQgn1xPrp+gq3uZD8/Ozp6//vrrdefOnZqZmamqqvPz8/bv/xeXzqKHPXNmZqYetfMoP3fZ8f+456Rcpp/3cWT24+bzsHH42Y/7+0c953Gv44+SzcN+/1Eyfth4f5zM/39e9+7dq729vUcayKUMcmZmpv7W3/pb9cu//Mv127/92x8yjpy8fw+Hw5qZmamZmZnqdrs1Go1qdna2zs7O6vz8vDqdTp2entbc3FyNRqP2fb+rqonvzM7Otu8cHh7WwsJCzc7O1mg0qoODg+r3+3V+fl7D4bCWlpbq5OSkut1uDYfD6vV6dXZ2VqPRqI3J/f3s9PS0Pffs7KxmZmbas6uqPdvPc7xzc3N1eHhYnU6n5ubm6vz8/ENzmpZTVVW32233zN9RKM/JMeQ48vk+4xoOhzU3N1ezs7NtPGR7eHhYc3Nz1e1229jIK+X/o3RhOBxWp9OpXq9XJycnE4aU3zX+3d3dWlpaaj8bDofV7XYn5Gp9d3Z2amlpqXq9Xg2Hw7Z+3W639vf3a35+vk5OTibG1Ol0an5+vobDYZvv+fl5dbvd6nQ6bf6j0ajm5uaafHL+KX961+l02rN+nEObm5ur09PTD/3uH/yDf/Aj5Th9Xdog79y5U9/97nfrf/yP//FI3xmNRnV2dladTqcpVypqLtxoNKpOp9MMjyH53MLCQg0Gg6YAfu5evse4z87Oajgc1sLCwocMbXFxsU5PT9szh8Nhzc/P1+npafvOaDSqbrdb29vbtbq62ha32+3W8fFx+z8l9vw0wh91peLMzs7W8fFxW+x0AMZbVbW4uFgzMzMTzyNX33ffdGbm+LDfuRYXF+vg4GBCOT9qXcl+bm6uTk5OmuHv7+83hc/nMNi5ubnmqE9OTpqj5JgWFxfr8PBwQkY+y9FxnnRkfn6+zs/Pm+wYk7lMr0kaZFU1eaZuzc3N1fHx8cTYf5STGo1G1ev1ajQafchR7O/vf6Q8XZcyyKpqkS6jw8OuTqdTx8fHtbS0VEdHR81zzs3NVafTqYODg+Z9eMelpaUWLU9PT5vC9Xq9Ojw8bAZSNVbo09PTWl5ebkZ+enpaJycntbCwUPPz8zU/P98EzaszUJ6z6kKgjHBhYaEpx9nZWa2vrzeBn52dNeNmTLx9v9+v0WhU+/v7tba21haz6sLIjo6O2rgpkvlQutnZ2RYpyJHMRHHGUDVGEu4zMzNTvV6vyVGUJ3/3NWbO6/j4uGZnZ9v4PPtHXdZkeXm5jo+PmyLPzMzUwsJCG4vxVo0dJuMjw/Pz8xbxrJf/Z+RZXFxszigNl/MmY4Zkbjn/4+Pjmp+fb05saWmpoRrOlIzoAufx4+Thu56Zn70MbH4spM5oNGrKRyBVF0ZUdQGLZmdnGxwRzQ4ODiYUnpAsOM+XsKvf79fZ2VkdHx/X8fFxU+DRaFSHh4dNMRn9/Px8u+/Z2VkdHR01Az45OWkLLlqcnZ01mFU1jlY8Ng9OaQ4PD6vf77dFdJmzn1GM09PTOj09rV6v1+7BKMmLQvub3GZnZ+vg4KCOjo4mlJhSgXrD4bA9/+zsrBnq0tJSM465ubkWuUTTH3eBkAcHB1VVdXp6WgsLCxORPVMAcuV0rEl+Nh2IdRQRc+3d5+joqNbW1pqO5LM90+/29/eboXDa1pMjftjlHvTR+hnP9EVvPm7u+lgMUvTJKEdAMzMz7WcWqaoa3AGZMhr6XVU1j5VGl0pYdaG4IiElA40sts8vLi625xiXaHF+ft4cAWWZn59vY0ylPTk5aYZujhkdwNv9/f0WgTkaz8xc1nfTcYgAlGQ0GtXq6mqDX3Lq4XDYnme+jN+Yz8/Pm/yPj48nlLTb7dZgMKiqMQcwrYCgeq7P6elpc5T+bz3SsORzxsZwc82lDr5TVe2+xt3r9Wp3d7eNAXpL/RGxyYvzmZ2dbQ7EOkMGVeMcGe9BTu7zoyImvXxYLvko16Ug66MymJQY/MgLbHElZEyigpJSBhMUzSgzBUgoA0ZS/swrRExwhWIwWDB4cXGx9vb2qtfrTczf/UVP0ZrBgsOZSzLok5OTWllZqcPDw1pcXGyfNX/yFaU4MAZnXIypqmowGDS0kfOoGkMlxsMQGDSFW1pamhgrKCraHxwctHTCfX1+YWGhjo6OmjxScSn6tHJmxBd96EQam5wMLLXWc3NzLTJDNgkT6dz5+fnE58j17OysrV1GzISsZ2dnLQU5OTlpaQ8D/qiU7WG6/yjXpSIkr/FRV0ZAFy/zKINMxivztIxkPG5VtXwkSSHGkWQLQY5Go5ZHHBwc1J07d5oA5TGUlXJTBDDc4nuu74Isw+GwzXV+fr6Oj49rYWGh5SugKllRTBGTx0+GNSMyxen3+w3ugrGiBASQDqHb7dbi4uIE/JqGcL1erzm8o6OjCVKMQlZVg6zmy8gpdEY+xmCeZIZ4SyOfm5urwWBQBwcHNRqNGpnluQcHB7W4uNgcchI61s388AiiGuMSJTNqpl4l609miLxk53+cDZDBZa5LG+SjGBTF+XFJ8I+65A2+Lz+aLgFUVStvDAaDBi1EAt7s+Ph4YoHSUBA1Tz31VFMQXllk2t/fb/fKSKxkUFVNIeWaHIBIL986Pj6u5eXl5ljMV3SUw1IK0SaVaX9/vylkVTUIx+CNERrgfI6Ojto8BoNBIz+MK2He4eFhU3Z8wPn5eeMFXGl8SgygKoUn04WFhbZeLuQPg3Gfg4ODWl5ebpA12WfzwRkgauTTSES5I0cwMzNT/X5/gmOQ+lTVBDFVVc1wkxU29yRwftz1cfLISxvkNKX7sOth+JnQEwKCZC4GNZ03MJKEHJSUB6QcS0tLTeA+k7VQdTdCVb+00Mafz+CZ9/f3m9KJQsZmflXVxo+4YCAZDaZLJWpsWT/L+Yksc3NzrWST5RoOiaElZGIgLs8SwRKykiGYOD8/39hNc0TEpfO0ruZnjKIrxhnaqRo7LqmGec7MzNRgMKjNzc2JNETUkRMn0edn4DPHls738PBwQtc4iUwLyCZLWAgjAYauJWGZF/RCly9zXTqEXfYBGZWmoys45SKUnGTmLvIFypmGm/nf8fFx8+ZJ9HAmSTy4po0DA+m+YGGSI8gQRgCKMaz9/f3qdDq1vLxcJycn7Z7GIyoyrCyMZ04HmSRyAJGz1ka5k3HOqMsBcjIin8h9dHTUjHppaelDRiS6LS8vt6hhHiDn/Px8g5wYcJHPHAaDQRtz1gwPDw/b2LLElEV586iadPwcnjTD5xgGEochLS0t1e7ubpMzWWVU5bBz/pk2IbGmL+vDSV7murRBJtz6qCvLHbxK1uaySE0g2bFRNSl0sMLFM2JReciqahDGIjIiCsITg1OU7eDgoJE3ygiUT1Q8Pz9vxW/3EGnV5TqdTiNwsr7IiC3a8vJyHRwcTER1ssoSTBJTlF9nEEUC4arGUHh+fr45giSO5ufnq9/vN7llTRFppgmCsvu551BSkSajuPW1fsgjzssfjg0aELm73W7t7e01Q8oyUkJH0NizOUhGyFGen5/X3t5eVY2Nqd/vNwM1rtTvZIVxDnQnHbp1m46YUpbLBLFLGSTP9ahXJrYmnoNjjH6XxpmfmYYeSS5lSxWlAbUoGMFlKUR+mQZ4fn4+0chA8ZP+TgWbhr7YP3PM1sD8DuVkJKKweTN8ipNkErlyPgsLC21OSUQMBoMmMzlVdrnI1dxHSSVlLwpnQ4PfK7zfu3ev9vf321qDdyI1Gc3Pz9f+/n5DRdnIwdA5LJ/lMETuTFesC4divPJSf0+Ti/Qp0ZV6pjWjLwIAh5RrWTVufEg9TiIHOfTYGgM+qr/xQzf/k/qjfzPoh+WNP+q+qThgBE+anR68sbLJ8fFxYzSTsIDr3Ycy9Pv9Vmy2mBZbsm9h5ubmGmMKdlLeubm5BlHldxnxlFwQEObPUOWZFDHLGdN5ERmIHoyOYi4tLTXiwhihlCzkQxDGIA+rqmZU5+fntbCwMEF8yK9+8IMfNKfo+y5ogHKmI/XvrLmaD3JJ2iB18cyqcYpzdnbWUAaDSFibsBVcZkxnZxdtlIguZFrVOA3KYJB1zunIl3ms+Si7PLLNXObDlzVI3jrb4TKCtEFM3ZM35EEznwFxMg/0/ZWVlfY8JQGC7/V6NT8/XwcHBy25FxWRFlXVlDdZ2WydUrtM+Kw+WFUThmQucrtEAr1er3WPkI1ovri42KAmJwBCTzOj4B6ZenamB2lAWR5C6vDsYLwIAS5S8MxNtc699tpr9ZnPfKYpM+hpraoujE/0TbIrkQuomkRIyiy7kbJEIaJyrFXVIrQUJXtcs36ckVzdE8rJMozar/EnVBVcROLkGx6lxXT6ujTLetkk1ffkJv1+f3IAU8aY3RsuDeVV48VLo5HXqYlRQMo5HA5bsk7wVdW88OHh4YRCdDqd2t3dbcaRddGDg4NWjJ8ulWT7mXGJPBYZSjg+Pq7FxcVGZszNzbWIZjxZZBcNj46OJsoeDNQz3NuVyMDvkv0FC9fW1pqzzGJ+lk46nU5TMuO6e/du+2xGY1EmGw8glmTXGSDjAcGTbMkGh4SDyVTn7h51SfCZgYioIKt7p4OrqlYLJnPoh7PKeiyHKPVIA1S2ucx1aYPUUvVRF0WomkyODfBhhp0wpmoMSabbmnIr1TSJIc/JNitQDtVtwUU2pAbFm5mZqeXl5Vb+kF95DhIjiajj4+MJAiiNXI4mWvLYJycnDQHITzqdTrs/ooGTAoWyVlpVzdlkBBZRlR1EEJCQYTJUaCGVOEsCyYpmYZ1ykk0yocPhsO7du9eMxbiXlpYm1oZjqxrX/3L9M69Lw4B63H9/f78ZKDgqtdAnTW8YUTawW8eqmsiB6VISexj86Rp1ykmweWykTlVN1HIe9dLpQAGTqpegiwh+xutZiGmipKqaclXVRIN21bi3lNAPDw9rOBzWwcFBy6Hgfd9V8wInM1on06cRoGpyqxRPu76+XlXjkg+PnZEh4VKWQLJVUJkHVEzihhwSOi8uLtZwOKzd3d3mGHL7Ekfk85DE3t7ehHPKEoXoQNE5DDk1OKk8QX7ksbq62vKwzOsoeZZzRElrY465OyZZaMaTcoBI0rmCuqKg9cr9sn43NzfX4HFVtZ+rBzPsjLCpx/6dsP8y16UN8rKQlfJM13aSuq8a533ZIZJsKGXLCartyVvQ3QSVRMfKykrzqIifrBkiC5QnlpeXW1QCxUDQ4XBYq6urE6WIVCAKcH5+XisrK82Izefg4KA5FW1hWe9irNmXi4CZrlH6OTmJuAmzOaSqcYpAwUA8Cp5N8kmUZLTY39+f6Mbp9XrV7/dbp9JgMJhwPskQLy4u1oMHD9r/GUUiBGsgrwZ5kySEWDhGOpYlEbKkO5wDeUMgPmO85pFdPOQnzaDH0iV6lIjqYVWDj7oubZAftS0nqeBkBf2dkY7SVo2jooUnjGwCyD13jEkUyNolWJFdOtMlGN4zFzmbB0RobCXjl8/t7e01A1laWmpjyXY5xnB6elqDwaDBQWUMEBFcJBNQl3PKHCapdzAK7JydveiywRJnHRG0A9VnZmZaN448FsT1PI6Ng8lIlGy5PFO0MY6MZCI7BJEN+EksGXsaYDqp5eXlqqrWWwpq9nq9hsISIiaz6/9kSlfxCNk4IlpWjXPKJM8SylqvbCUE2x9rY0AO8sd9JssK8j3fTQy+t7fXDC1b0eRuJr64uNggJJIlf181dgQgB8KGEcmfso6ZnRi+K+c6ORnvkWQwGdkTDmVt6vT0tO3mkEdVVWt5UydV68zm9V6vV4PBoLHRFJ33TsYwa1/9fn9C6TOKKMPkHEWgZDkZHKNgyLw/SJ1GqpUwx5e1vSST3JfcsgF/aWmpEVLmn2s7GAwanNVbDAlkPRnCkZ/KuasuAsnOzk7LW6Gq8/Pz1uPKgSbh5LOcIQ4FUQkx4QmyLOL+lzHKSxskD/ajruxkIBCK5E+2YJk4w0ilByuyvmVBsg6U3iqJhtXV1VZa8BlCBdOSXEg4IwJkvls1zgmwawx+MBg0g2BwlJAjQfSIvKIKhyX/0kEi0jB6UFQZiEcH6xglRV9fX29RWS03a2nm4hnWYW9vr6UMmEJO0HcYuqhHVp5NUck88+Sqqn6/P9Fjq/QDEvr/wxpRtPaJchmxzdVY08mvrKxMdO5IHXJLnXkmwlFvTueIPc4Ak2OmA4+1MSC7Eh525SJmzWgaNiYGTyPIjoh8DgPu9/sT/YHTBumzFFdUTSbx5OSkVldXW4tVQpaETdmwIFoqC4Au2EqRDOGBzZuuX2WTwP7+/kTOoz3u9PS0tXidnFxs5xK1RYPBYDDB9PLWnEsqJsOlONl/ySina4TWIFOARAGQBxifkYAymr+1TgfQ7Xbr/v37tbKy8iGWM1OdqrGzyWb30WhUOzs7VTVmM7OLCMTMhn01Vw4kW+7IOtneJHr05EJW5+fnrWlB6aiqmhyzqpAlqEe5Lp1DZucBb5u5mQiR/aFqZpk/YcOqxoZFuUTJhBWrq6tVVc1YLF62XGU9S32uqiagHANN2n5paalFuqTf7QekrBbG9+QO7lE1dh7yMsaRdD6kwYPzqsYFhTC47e3tZoB5nEjew+cpPrhtk23CdX24lDwVMY3y6OjooWTa0tJS7ezsTDCnnOQ0+ZPf94yqahHNH2zzwcFBra6uth04jFkUVM8GsUXldCicPCc23fwwfdID0pBDwWHoc1Yu87eIWVUNTZA5o8/88zLXpSMkdssCpNIltAORkv3jwX0/PXHCGguX3Q9HR0cT3j4hSXbgn52dtcJ9Ri85o6gNUossFMJ9RLHpA68sto6OqjG5QrkpTuYZubUoGxPAK54c1NVp4vIzRgoBGJsokRuvRXWRw2fBqNXV1QnlqZp0KE4DsG76UH2H3LPLKMsy6sfTUZIOyUEzf2Xs5Gg+kAPHlcQTfaEP/k5ir6oaW8uA9QAbZ3ZM0U9OYjQatdPjOPPj4+Pa2NiY6JX1bOla1osf5frYG5QthqI2pXHB2iBG4uwkJkBDXnx2drbtaKfwSfQQhKMlLJYx6XiB93NTqmcz8pWVlYl9g9kLyZOmc6gad4iIipmDaOOixOqiy8vLE9ExHcvi4mLzzll3qxofV9LpdFqJwlzVFdHxnn1yclJvvfVWy885lKpq8soDvQ4ODlrpwx+HdOkgEh0xsemYskifBJtcGSQln3RunBT4p0HDGKQce3t7zQnKpa1Plm2yRY/TSK5Bw/3q6modHh7W7u5ukycj4uyNMdMheS8j47DIH5zNIJPM7KNclyZ1qqpR1TxIwkGXgYNnydr5fEZRV5JAvBeowGDUyBhEtjSlZ3LqXI4990nybISmkbxqkpxKcoLSMQ7RJute7gfS7+/vN88pilMmEd0zKBpCwDOSEKJo7k9pKO1rr73WTqMTIUS4zI1FNJE42wflwWQEJhonIirrgSJJog2RPrd1kbHuKNGqauwURVbGlX+rUfoZmchfRU0REjxmbA8ePKjl5eXG/lpT38vcUm5fNW4CSfjOyee9kti5TA2y6mNESGyUwVhcE3JRGNBNvpcRxinjSJg0bAaPvmZoFMbBvsalrJHQkmCNGwmha8dYJN5yA4aXNT8GnTAbOZFN88lEM9os3leN0UPWJeWDSgV5KJPLWLLk4WdZb9ve3m7RLhUMTDUHhi1v39nZmWBTsznc85OlrJo8QMscQFTlGNEkybpOp9OQ0NzcXO3t7TXU4BkcUjodf5RKEqVkCQrrzCgy1VlfX6/BYNDGYo1StnRFmsDJcGDmhU3OMofSG6f02CArxinZvfQWEzfujA+Foqw8EA+Ztappxuv8/LzR6tk3CL75OSFnbcrzk3L3uVQeDiC3KVFIbKTPir48n9x4Y2OjdYHIxUTJtbW1lvBXjXcv+L3IT+E1G+SV0JaRYGh5Y4wvFEJODEiezXmAj5yBKMOgpCY5dvkpuC2KMh6IJPcPMlqdLpxSlqHkZmtra7W3t9eeQ74iHyfhPsm0J0mIQATh01HTC2RTElF7e3sTDf0LCwu1s7PTUh2cQcJ1+TnGOasHCakfK2SdbgzILoiHfV5tyfsYRAZ5hUUCDXOXAMxP0UAi9+a5eLGqmsghMoEHj3m+4XA4cSbr+vp6g19JoDAetS9dQWqQuX+SF6XQh4eHbTwJeROCZq3Tnr+rV6+2e4GJOklEz8XFxdrZ2WlRNUmj/f39piByrJmZmVpfX5+IQggksJTin52dtU4Y8si8z7Myv6q62P7GuNIIGHU2Gezv7zdjgXrW1tbq/PxiZ7+1ODg4aN1Y+/v7ba/pdI3S3DNPFqU4VtB1erM1h8vB2caXbYPmxziz9dDzc3MEff6oRprp609lkA8zUFdS2pksEwCI6meEyLNN1zwpl8XlqShOHmkvb/DMNHhOQAN5VTVig4GA4uaH3Jiu01ko0QZczef0+/2WZ4LfnEgy1hwKz6wpYGdnp0Xp7OoR0RI+UQ6R2Pi2t7ebc0pIury83BS0qiZgXbbzbWxstEK8n0EpWdMTZQaDQYuC9IPhuT8nMv0ZSGl5ebm18lVdGIOzYqEUjjGdtvSA456fn6/BYNBSHAiK/jFkv39YFIY4rF9yAXQz9UNA8JzLXJcyyB9X6MzCfvaD8iaUKckUE4O904gzj6PAjI3CY+Uot3tbYG/DQuFzBMiEXq/XWraqxhA6d2DkvkXRTNR0uS/SBXwGFxlYtmV1Op1aW1ubaAGDAuRo5+fntbW1NVFiqaoJ+VLG7FsVna5cuVIzMzP17rvvNgOyRiLOdK+ncglDJVsEUeZGHGYSOOTQ7XZbqxol1UiRJIqoL9pkeQQ5hjyabmqAQshC+pMcwnA4bKyx+0gXkg9IhtT9EIkcLsQil0zSiR7TT47nsTYGZInhYRdBUsSq8f62xPLppfV8JmQdjUZtUzLvxXvbgUCxwQ8GfXZ21iKPjheERToI85F/MDyEUTJrxpRQFcuXjcfGn2xv5ot5biujExEUvimiGqKdEfIUBwRnNDk9PW01PUo+OzvbHMHLL7/cnNx0zZeSTbfVMVhwWVQUkavGp6ZbV4bG+YB4uYdWCuPEAXNzoBV5q99aYwZHB0Uq8N2G8ixxVVVLM/LnnBaHnrmquTFSNWQGlsyuteVU6Ix+Zgb9WHPIH2eQPOX031XjvYJZ8KawSgPO8qyqCWiYBXAFacwYD5y9o+6/vr7ePDYDyiZzkNRC+pMEgghB2RlmjtGCMzjbt0R7P0vKPNuw5MaioJ9ncV4ZhBIz3Ny0zBlRpoSznrm2ttZqo56VzQA+pyg/OztbV65cmYBnUovV1dXGUotO5soQpQea66tqItpwomqLckY6kweO5e4Ul72iq6urdefOnea43De7oETgZD9B5nTKiKlp+ejE4XzIyXoYq7OBff+xsaxVPxoTy3NABR4ZBMjckFDyHY08JogyGo0aIZJQKFvQREDPAXvS4OQDlCiTfeOiQCIN49F2VjU+gQ18AXeraqKbKI1OZAC3RSCQ0BhzN0l24shnz88v9lUmVe/M18wjh8NhbW5utrFDK51Op8nq/v37jRRRMjB3EDi9PcdUNS67ZPRnbCAb52d/pDlktxblrxqTgsfHxy1lkP8j0hYWFur3f//3J07S0/QhV+50OrW6ujrRZQPpMDRRDkdgTuqIqY/ZwJINJdmdVFUtL82mCPIRJS9z/an3Q/J2vIBJZxNB1vR4JZEh9ziKWFlwR6iIKH4/3dicQsriud+lh66qFv0SklKwzBUpaLKLLlEXdHWBVcoInEjW9ZIQE3UpcMJLxpUGqEcVuvjhD3/Ymi/eeeedWllZqYODg7bTBcynbEdHR7W9vd0YyVwTPcN37tyZ2JYEzjOwXM+9vb0JY1xfX6/79+83fckuomykIH/znJ+/OCVdeUkufnh4WH/1r/7V2tzcnOhUYpxgur/NgT72er26d+9eVdWEY84OsWxwgDTyjJzcxSJHrpqM4qC++eRG8Ue9/q/sh0wvn4mxUM5ryX2UCpL2Z9i8kL8paTKdIAp4k/W0aWFly1nuvxT90klQEA3RjIKSVE02X6eS5rMZstxQrQ2lr1xigXly8hNFZmdn27s8po2U3AaDQb3yyistSkAA8/PzDVIyAm16/X6/sZEivjmAgFeuXJloxqDM2ZerW2dlZaVmZ2drd3e3Tk5O2lY0kRYhkwQJJbdPkfFVVSNhRFI11KyRDgaDibY0cmFo1gCK2djYmMg9c5eGq9vtNr3QvCFC+rk5cySQm7LadDNGBqdHuS4dIQmFchpwFkX9jsHJD7RwVY1fEZ0nBCTjlaxgemi9qiAWyERRPJvQCVoZAXNqDMol2uySgPFskVD+NJ1zUXgeOtu+9vb2Jvb42XLEOWU3StU4WqrV2YnCESQaoPDIlRxL5j6cpCNOjo6OanV1tTksz11dXZ3o5uGEktXNclWys9hMcNx87t+/35BCRjSRS45H9o7/sGkhYeTe3l5bB6flZYDIU/uQhNIXf9MXvANCifEyYPpDZz0ra81VYy4gc3g8h3tl+e6jrksbZAq1qiYwvAlTOMrl9ybAO1eNm9Rzdz+BuPI4fs/OzZ92mWdJgZKmA8Du5vkpDx48mMjFeGkRmkfvdi+O7djb22seHOT2ewqaRkEx5BZIF89/77332md/VKtXKi3vzRlVVWvBGQj0AAAgAElEQVTaz7ycosrbsaS9Xq+d0JY7XxiYfFFeJBJaUzDP2EBPUUtzeNUFQtnc3GxzkZu5B6iXe0hFQHNMtMWQtKrlrhkG5TnIQ+zprVu3amVlZaL0giSCmMD2fOWBwAHtQTTTDQd+zyHRg8caIQkrH6APU+jGnvHghMZLZaOASTE2EDQPdLJQmYTLSSyqXBKjSLAJG1KR0PlqmWAOGJm1OR6VFxRRKbfv2DBLRrlR1/9Ho3F/p3rf5ubmxA4KcsPSMph8xToPzYDTq+dG64S2oDVlEVldoou1293dbYasNppQTs6nl/Po6KhWVlbaPKAm6EJOJTJ6FtbYBUYywIyMDETnF6IoEYn6qyhJp7a2tur+/fstws7MzLQTFUSzZE0zBZIWQXwaSarGpCBbIOeMzJe5Ptbr6JLGzc7+qnFkUYfyu3xNXHoRi8mTmZQIygB5m+muiNz2IyocHh7W6upqi0a2zRDo8vJyYy0ZU3rjnZ2dZiSilWfKz3hYtcysXRrPrVu32vk6HIWoqgSj3pj1x6zDIZTIkpJnXYyCI88Y7e7ubnsB0JUrV5qslpaWanFxsZ577rlWBllfX6/19fVaWFio9fX16vV6rZXN+DMnBKM9czrHOjo6mjgITIqxs7PTFN84Ke/R0VFjJkUlLXXT+XOexpBrBYoKElnDzj7n3Jki3To5OZl4QZMWT7prLZI74PzpKpsw38uyrJd6pXnVuM0rYWi2IRGILUSUU+GXsiXkVbOyYdYEndAtqvKMooa+TgotYmW7FEIFYyjSUCTRT4NB5sMLCwu1u7s7cQxhCjvPogEVsb7n5+d17dq1Jh/johAMl+Nyzg+vfHx8XDdv3qxvfetbbawUkgw8/+DgYML5raysNALm8PCwtra2WlnJ8Za7u7t1fHxcN27caCWGra2thgysxfXr11tkOTo6qp2dnVpeXm65MQNhYPaZVl044QcPHtT6+nqDyP1+f+IQMMdpThN8b775Zn3uc59rxIm53bt3r55//vkWpcyb7Bh35pe5nU0KYU0x2HQxj0vhMKA/cDxPDIDotFpyBJzmZZvLL22QIptC/3S7kbyDV8pNrVXjbS2YuOwsIZT0hFXVPJ7cCIQVDdzffbJsQsEfPHjQFNXiYo1XVlYm8jTEkhqTyGzsSAekSELlPCEtj+JI2SEKNBBIA8hvf3+/nnvuufrN3/zN+vKXv1z7+/uNZT45OamNjY2JTdAzMzP14osvNvh2fHxcb7/9dlVdROnf+73fq7Ozi21H6TCWl5fr61//eiMwsJAi9fb2dpvjxsZGvf322/WzP/uztbW1VXfv3m3N5Gq3SjdZBtja2mp1yWwEYXzmxXj0I7/22mv1wQcftDwU6ba2ttbSg9zWlrme8YvMmk4Gg0Ej9oxRxIO4pCN52SgNGVnH6d5qOSr9SiLrUa9LGWQ2FSfOzrwxa3NVNWE0GMvd3d32XkRUsUmZKBxOuKnAYIYFMHnG5F4MnvJlLmVBMYkiiFyE4YpWyVTOzMy0F/kwIFA0O39yTv6viZmD2d/fr62trRoMBrWystKK2O+99169/vrrde/evca0Hh1dvDZtaWmpKfoPf/jDmp+fr//0n/5T3b17t1588cWanZ2tq1ev1mg0qq2trXrxxRdbLpU5YLLQuQacIohWddHk8OlPf7ru3btXb775Zp2fn9f777/fOpReeeWV+vN//s/Xu+++W0dHR/XOO++0/DM7oSCi3d3dWlxcrI2NjXYigEh469atunHjRqsncupZ1nHosfVOdrNq3IiSacfy8vKEc0xEhdPgJHq9Xq2srNTR0VGr+Rpf5tQQFudApmRHhx/1+lgGmcXxqmphnDJiBtUQ/Ww4HLad2gSYSkCQ2USeBIm8CRSQd2jS5v1BSLmnvxM6KGLzeFjefKnn8vLyxIt+sul5dna2tre3a3V1tSn57u7uBMPIW1ISNTq5meYBPaecF4URZXl9R470+/0aDAb1ta99rREt169fr1deeaV9D0Iwx6eeeqref//9qhorry1nNvtSTEQRpFA1efzltWvXWj13OBzW3t5evfHGG/WNb3yjvvSlL9X6+np94hOfaHn3t771reasONFr167V/v5+I2zISpseqJe5IWXnoDO6IujIlQNMgtHPpSeMVt6aDRxJrom+VdVgvzXKjrKMwGRz2evSBpnWbuFTAH5OMUUWHmkwGExQ5hRQ3qZRWLGZ1+LddZ1YoKeeemrCONW8sk1LpBTJsZE8KthzfHzcapwLCwuNhdS1IULKKXjFO3fu1PXr1yeOuTCn7MGVM2XroIXNhmTOwMbuV199tf74j/+4jo+P6zvf+U5VXRS6b9682aIEuAxSG2NVte1Q2seWli5e5+1diXt7ew15QD3mwUARFt1ut+WRGg82Nzfrueeeq263W2+99Vbdu3evcQmdTqd+/ud/vmZmZurBgwd19+7dWlxcrPv379fq6mrdv39/AllMb6+CQMhFp83a2lqLlBxMMudKThntHKVifvLv5eXl9gz6IZqnU3fQdfYlZ30ySzIZzS9zfazX0TFKngS7JgHOxtrpuhM6H5OWrUlVk3Q3AfCUKOpsAcPSgrGIpOykyBYp5YJ8JyS2NGELCGXbligqSiXVvba2Vru7uxPRjKGDs9PySoaRPOV2YDJlG41G9bu/+7v11ltv1fPPP1/PP/98Y03BZ2MRIY+OjpqSUSCfmZ2dra2trSZfb/rCOqbCQQfuXVVNgSmjw6uRS88++2w9/fTTtb6+XoeHh/Wv//W/rt/7vd+r0WhUL7zwQvsuJ+tZnp09p7kBoN/vt1MPNBx4ezN0wZGKso7ygLwc4QJl5TEj1k7PsPtmSlZVbd70hU4liTQ/Pz9xHs+jXpeKkAZpYCCg5FkEhbWROuBjtl5RENicZ2IQVTVxrmcWpxnv2tpaE6Sd5EkoGWfVeDtNRjbelgEzus3NzdrZ2WmKDgbNz89PnOqd39c5wikxtjxYKg1CqcVcKM7m5mZVXbCJb7zxRr3wwgv13/7bf6uf/umfbkaGlU4UoZguSiRJIpcZjUYTW6asz507d2pjY6Pl+SJL9nuaU7/fr52dnYl3d2CJk3g7Ojqqzc3NBu+uXbtW3/72t+s3fuM36ud+7ufqi1/8YvV6vfrBD35Qt27d+lCeSTbmwilvbW21+doQLWXIPlU6tL293VIEDfhegJR7dOmLkkciNwhmmr0VhbH2mZ5BiY99t0cq8HThM72IC6bWD5r7yBiayWBQ/Z7CTG8qdc/sboH5GVruHOCFddjk/UAcC6ARGRNcNS7rYHaVDhipcoqInJDJmMDUg4OD2tvba/v4FhYW2nw+/elPV7/frz/8wz+s7373u/XSSy/V1tZWLS0ttV3/OSeRSVMDTz6tQLlW5suzb2xs1ObmZmuWEE18B2mmEULDgHbHbKDgMEUc+wGHw2E9ePCgbty4UX/zb/7Nevvtt+tf/It/Ue+//369+OKLjczKzijzyYYQ/avKFOqfZMzgrKW6r50kqaN5It/p6WkrhyWHYd05GU747OyscQ4ZCSFCY8OjPNZeVt4yyQfKbfF4DYsOivV6vYlSQG52JfSkkv2fQaknGYcxMCjQGQtmcSgIGCSRr6oJWMLDLS0t1Z07d5rwQSs7EEAaC27MoAonZR9nMm6dzsVJAfpnu91uvfDCC7WwsFD//J//83rjjTdqbW2trl+/XnNzc7W9vd3a9iiOw5ayb1SPLLiGgAL/qsbMH3joqMgkU1wpW1FeaQgK8RmbfKUX6nmc4vr6emsK6HQ69dprr9Vf/It/se7cuVP/7J/9s/rkJz9Zv/iLv9igK9iukE92vV6vNedDGn7vyI/Uk729vbp27VproVOzrrpAKpjxjKjml80FcmNr6TucUUZ13AU9e6wnBsDzDDI7dKqqeVZezcKaIJJCGM8F8F1YHGwAd0Unnme6l1YERCQQumco6psHgYrccgve9OrVq62bw2fTiKrG9VHPeuedd+ro6Kjee++9BnUQQuaLfFlfX69PfvKTtbu7W//xP/7HGgwG9fM///MtKm5sbNTa2lo99dRTtbq6Wk8//XRdvXq11UVt4drd3Z2IjtmTm7W2JNUQGdaHTLHK2Q5pzhSTwUEzjCY374rOyA67PaQV3W637fD/K3/lr9Rv/dZv1T/+x/+4hsNh/czP/Ew988wzVTU+TkRTSfbcqscuLS21lyqB2/Pz83XlypWGiPwcfGdYSmKY/E6n01CHRg+k0gsvvHBhMJ3xJnW6bH1dw+Gwtre323MfW4R0Y9HEw5JJFRkJj1Jq/wLzpiMtgYE4FoERIRJMHjQAkTN/AesyL+HR/Z8gtUrlYlE8OUXmBObv2XLkw8PDxnq++OKLjX0WXURpPZSbm5v1G7/xG7W7u1tf+MIXWsH7/PziDJ6jo6PGhOZ5Nuvr67WystL2PJrv3Nxc24zN4WjWpzzJtKaSyv3l2M7CSdreHBivCEvmIg/5VY3fYr20tNSO9PRdjuPs7KxeeOGF+sxnPlM//OEP69/8m39T/X6/nnnmmdZGSMnplY3JNlvv7+83Ym9+fr7u3bvX0oi1tbWqGr/a4uTkpK0F3iLb6OzldL9s1Pc9sLZq/OoA8qRzWvuqHuO5rFU10UMop1Fsl/9ZtOzaUdsi4GQWE375nQnyVpmsgxecQDYDJOGU+YdOCs4E5PFMjoByG5NF5FxmZ2eb98xd6ObBcZi/PNV2p+vXr7fi+ssvv1xPP/103b59u3WfaOuqqsZcy6XAUU7s6tWrtbGxMdG/SskzuuXakC+HQ6n8bmtrq3W5ZHcNI8881jgxvYwN8ZatjdaDTnAG8sKlpaW6fv16HR0d1Ztvvlm//uu/3mqu2QNddWHoHPb29nbt7Ow0vRSZ79y509YuN7Zbs/n5+bbpe3FxsbHIdCb30mYnD/2DBOS7HLzebk6fMT/qdWmDrBo3T3toKgFvoRamcE8xk/QBTeViyaxZNO1gfr69vd3uIQry7uB07gMknF5vfOyj38sHsu5UNc6TtVvl9iY5wvb2dlNqewFFMxBNNEeeVFV9//vfr+9973uthkdJcvFE7SwhZT3W9/wxNzkjQ0CAZaNG7u+Td2UKMTc3V1tbW+1sVDlnNmsYoxPg6UFVTThMkRN09TPRSC+q6Le4uFjXrl2rmzdv1l/4C3+h/vf//t/17LPP1lNPPdWMAnTmhK5fv970CakzO3uxWbqqmnPkhD2XE8mor0yFheV833vvvfrggw9at5PnJxLjfBOZZc76qNelDXI6/GZrHMU20CyuWoyqmjBe+d/i4mJbfMoBTvl9EkHgWdLVFJGhZAnF2MGOrI2K4r1er0UqSp8RUslkMBjU008/3aIZGLS8vNyYU+zbzZs3q9fr1e/+7u82kuczn/lMa5Y3LpCbQkMaeRrbNIPNM5+cnNTVq1cbzJXzTucuGgFES/tIrZu5ZbM6RdVMYWzZtSVPrqpGOmHPc7eD9Z9GFYuLi62nd3FxsX7nd36n7ty5U1/4whfq3/27f1e/9Vu/VSsrK3Xt2rWGZNRolTWqLg41k9uSgTFkz/FoNGrNJ9nAoNYJjgsSV69era2trRZ4MNGcER2TX4uaUN1lro9lkNOKwUNSHG1N08abbKSol10Z7kFpkrkEqTQqg7RZxKYcyA2dH/lzNDRHQvFBFd6RIDNfBUcsLicEWjLibHXb3d2td955p5577rmmKFkayR0B2Qvs2RrejSnzRGMCL/V3ZjpBWTCsudsCjNPHS7l0KmXDOENnTLk5WL6miSJrynlkPyVNck3Xjp+dnZ3VjRs36rvf/W51Op365Cc/WS+++GK9+eabE/yDCKY8Y02lG+vr623/pQYCkR7xo03S2MzNuCGXqvFLdRy6JS+uqraOggtEZo6PNYfMlqyqyUNyTSYhjv/LH6qqFZ3R0yKDPCPZ1uzQqRrnsP5mEASTnRN2Bxgf483cDruqVS3pfKQVozYeEdYiELhnLiws1I0bN+rtt9+uO3fu1FNPPdWUnuFzRuCisYvIFC1rfZnzVY3Pla2qtjNDaYQB2sKWuWdVNbkyYuOnmLkmoCyoyVklo5oFcUw0plfztSjMWWo8WFtba4oMdXzqU5+q999/v51ed/369fqjP/qjto8zGX56Z5uY5g3Q/5133pnYqmb8nBldvH//fmuz9Dcd8DxQfTS6OJs1z3rKPuaq8Ybl6WrEj7s+Vg5ZNTbEPCyKp6ew4NB0B07mfUkczMyMN57KA5aWlho7C/Il40Ywied5zyzQ86DJ/DGGpaWlevvttyd2+VM+Ak5PiWBIEsdpAs8++2zdvn27/vN//s/19NNPt/HlzgRjzC1kvLZ2L6QHlo+8s7DvvhRke3u7XnrppQaF5ae5dUuNNkkn9yV3TpdDzd9nk7fUwhySAPEeDgV0zkaO7x63b99uOiWig51qsAz26aefroODg3rjjTeq1+vVZz/72eYA5HFKSoy02+227ifRfHd3t+WTSLNut9vSEB1N5DZ9SgJOIctr1omug62PndRJBvTk5KTlXAq54JXBUrKqcbHZoJER2dBcNYYA4JXuEIcvISl4cZA2W6CQJPmeRBEHPNSuNjMzU1tbW22OoFUe3EypMl/lVOxqQe0fHBzUjRs3ajAYtLeFgYba0kRSSpxtVyILGZozhfUmYcVn89YihqiSa/Pg2WGFjNMiyDh9VouZvlNr7G9/rJliPbnKx61tOrSTk5PW57q5udkiPYeFlX3qqafqm9/8ZjvBAIJ69dVX6z/8h/9Q165dq2eeeaaWl5fr6Oiorl271t6iVVUtj8TuK2+IYHlcJJknOqqq5uiyLTSRFB2DRrKZnON9bJA1SxXZz5nF/apxvjI9OYNM4gVzCPLqzgcvRThwYzpnEyUYi4tyZI9h5mZyMF07yeChvDOK+YzxZh/vwsJCbWxs1Pe///168803m3HbR1dVLf8TAeSO6ofGaXxoeEaQCMMRmH4HfjqxTS0R9LIeIoSShflmvRFshAKMdbobC/oxN9Fca+JwOGzvFsleZ3qTTRWY2Nz3qBnh6Oio/uAP/qCNT4T9hV/4hfqVX/mV+rVf+7W6efNmVV3A9rt377aIaq28D1JvcrZn6ocdDoeNUUdMylGdgKBNL8tndFrun9055vnYDJJAecdkMOFtA8kT2XjA0ejiNGfYXuE6cxWLOzc3147dYJAMEdnhnYy8dNV4twghgJbTean5VI1PbctySTagmx8jRxopH6yvr9ft27drcXGxNjc328Ikqwxi6yjxczLMHQmoeWOW6+o3hSYYADnnMfo6XFyZO5tPKlVGbJu5oQS9mplfc4QiCyTQ7XZrdXW1Op1OPXjwoOkJRRVNMo1RX2VAeeKAuu36+nob43A4rPfee6++9KUv1fvvv1+f//zn69VXX62FhYVWfqIDCCkdWdbQnHUPLS4uTuSyWOJEB9CgdALa4ECMLZtR6P2jXpeOkGBDKg1joohIkmxuphBqjzMz4xdeTkcvbJ4E3IImcaBkIVetGr+Bi2ftdruNkk9jpAjGLZekoEdHR/Xuu+9O3JNCcUgOcHrhhRfqD/7gD5oxicqdzvh0AQYjN4IM5KaQRipA7nJJJ2JMFh2Um52dbQZLuTPfE6UQacnC2uNZVW0nCVnYJ+n5yLrsD8083v3MWzdP1bgnVUNH1fhsXDL2B9ybm5urZ599thm9z62srNTh4WH90i/9Uv3UT/1U/ct/+S/rxRdfbFxBVU3sXTV2P3c4M13JUhvHiUxUX87TDZF0HGpuus/e2EQfj3J9rGMg02goqXJI7sEDyQgl86iqauULi5jsV3Y+wOEEwVtTyDQaUDPPJ02DRugoaoPQOkbADPfhzacVdmHh4n2Nf/zHf9xqVMnKUUIQUHRiFBaL8RpLNk1XVZOp3Md8kQaU+uxs/D4PzGVVtehKuSAXEEseCCGIhu4DxeRODjqgv5eRJ7RFeujm0Y6YebGxLyws1L1795oOTdeyfScREhncuXOn/sk/+Sf11a9+tT71qU/Viy++2KB+5vx0hJO5cuVKG0duIpBq0XFrke2U1lh3meclsURXsgPtUa5Lvx+Sd2U4BscTZE6SFL6JEBK2y9Yh3sqJAiIVg2aMCWf8Oz2ahcoSAWo+i7rgjVKEvZXD4bCuXbtW/X6/UdwgCnjT6/XqhRdeqPv377ditjFbfJBM7QqRk/IhO9Q4ooo8QV41QzBJbS+jo5wbOyy3JV9GxbFNNw8Yd5aQXBQ5C9/W2mezHsip5Y6abEuj2FATuH18fDzRJaOnttfr1Ve/+tWJXJQBHB9fnPLwD//hP6xf+qVfql/7tV+rL3zhC83xQWS5QSGZf/VI7ycxh+FwWO+8884Eijs5OfnQvtfMkckoa8uXgauXNsiq8QFUOk1EQd4hYSUCJskLSpldPRTKBC1u9k4uLFycPSOh5tlNemNjYyIyM5Jphjd7K8EQuQsDQCzx8HKpvb29Wltbqxs3btRXv/rVluybM9mAirk5Wc5LiRNKiUh+bpFTEY6Pj5syyJGqqikCmSpqn52d1bVr11qrYfbHKot4hjKECJi13cFg0Bydz2RXlnuK9NOdW8gnOiBSGQMSCnS1te3k5KSuXLnSIvfm5mZ95zvfaevl2Z1Opz744IOqqvrSl75Un/70p+tXfuVX6vOf//zEm5zNx/pmSmEdGfdodLHh/ZOf/GRzhlUXEe/tt9+utbW1lubYNC79yKYWgeexkjqpSIwHqyQqoaF5CcawuLjYhM1rgrGMeHV1tRkVIZmYInbe02Ujqnvt7u627gwRQ/RAdyOf3C9b67ITh7efmZmp559/vv7X//pfdf369QbNeEFGjLjAnop+29vbDTqCSFXjIyEYczKu0105FIS39xne3n3TUVkPhif/znWlQGA/xDEzM1Obm5vNUK0dpykVybptllWy8wrh4V7GSCaMUx7sNQ8c0+3bt1valLtg5Kpra2vtBIRPf/rT9alPfao5Eg5epE5YbhcNboDO5LsqIaz19fU6ODiYSLew6WSaUTzTnUe5LmWQo9GobYStGkcGE6sas3cSdYoK9hAOhaKwnU6nMXoJ5TJXSTibrUkiGaFQ2mw7o7wWPhsIMjqByPJT3T6zs7P13HPP1b/9t/+2nnrqqQljZLxyX00HGL0sKHMYlFX/LcYyC/PkwugYCmgkjyHj7e3tCQfJaZFbtp1lwZrjEY2y/IPVzRws2UUGgihD7omUmSuK5NkllDXWu3fvfqhBQvPI0tJSPf3007WystJe6kPhGfCrr75avV6vfu7nfq7+zt/5O/Xbv/3b9dJLL7UoDQ2Qt5wdQ1xV7ZQ5OiE4pFNXnvMzDRdOWDfnLBM96vWxDrmiCE6jzrYy+d75+XkjRvzhIZET2XnPO1ECfYhzc+O3XS0vL7cTt9UgkUHyK99ncOCuiI3M4cUJGcRNZnh7e7sprv15znSZNuwkrLLZgcEhQzQsy3MZ5bQ3zV0C5AvOgUs+z0jynBvPZiD5wiLRMA3Lla1j2u7yxTtV455k0RiMpYQMlTJqcuBo9RTfu3evHWWihOM+GFU5PyNEqJkbR3B8fFy7u7u1sbFR+/v79frrr9fXv/71+ht/42+0jeDJVcj7yHl3d7fpjl1BMzMzEy/tRRbKtXOOoG62QmbO/FgMkudIpadcFsuCg1yihvwjCZcsCeR9KRtSAHRCoGSXSjKGs7OzbSd61XgnCoPzXTU8SmasitGUQo585cqV+va3v12///u/34rdCTMpovqqzhelDtAq3/9RVRON2KBRRnNz5iimj3gErcHqvC84KF8yjoTwuVvBQcyMIGu3GfkosyhsDNNNIOR4cnLSGhk4AM4qX3vHSNX6lCxEL6ccvPfeey23hA4EBefbarH823/7b9fnP//5euutt9ohXvfv32/pRM7bmDqdTiP4GJL8G4qBziC8bHLheLLG/thyyKqa8KhgRTKHJkrJcteGNi6LqtcUhPFvJYQsaVjkqnFeyaBEPIwmL8/wMal5sBFj7XQ67QQ4UZLwKUu/36/333+/wfXMcXnojPpJoTMwEd28lXqSDeT5q8adPd1utxmVz1IQys05kj1nwYBE+XzZDCOQj4HY2YEk0iU0dmVzCHREnlAPVGNNOajpziA5caKFjNJV1X5nrOQhJfB/eXa3e/H6iJ/92Z+tf//v/3198YtfrLOzs9rY2GiBQGMHUpIToIvGl6iJrnG4xpYse9rBY4WsCZc8mNegaFVjIiKpep6dcVIihofOp1iMzoLndh8CzMVAymTJwViMS70p92qqQ4lUVTWhTM8880z91//6X+uzn/1sVdVEDuiz6rHgaVVNtO0xOPDSWNN7Zs2MM5DPGK+5JiyiXKPRqNbX1ycilEiupS6JHYwtUiK3faUTIB9KmeNlGL5D7nmyg8gtmohG6SA5NesBeST5UjVuh3zw4EHL5bJjquoiSLzwJ2e/zs7O1rVr1+orX/lK/d2/+3frL//lv1z379+f6BLyRzuhNeU47CGFjPQtZ1MMx0VmWT667PWxGgNESZEMfGRAFI1ygoK58HIGsEiURCZkTsq4KEgyo54nf2IcHAHjhf01AXMOCJn0fLp6lpaW6oMPPqjr16+3NrTslxWB0OVZ75K3Gn/KKCGpPDhRRjowJBhHZt7QCceiLMNZMm6Gz0iUG1LxycrfWtSwhT4r0nI0YDAnmP2/2bkDVkMf5JhNI1U1EamUUozV3JeXl+v73/9+K9/QM726kME777xTVeN2z6985Sv1y7/8y/ULv/ALtbe31xABA0qWmDNzfAiWnUytPSdaVa2Epl3Ozx9rp44rwzcFFHmyYC+ZN0EeOhUY1OHlLRZForyiJqFTAs8C5xgdSMKLMbKqsTcXXaZZQQZ+enraFlZOgCTKOlOykysrK807Gr9ITjk8A4ow1qqamIP/p5JnxKUkCb08h/x81rXDr9EAACAASURBVHOHw2ErP02/8VgkTEKsqtra+V06JfPI3RLZoSVinp6eNkImC/tV43yRHsk9cQig68zMTDuEqqomyD1y0NLmGBJru7m5Wc8//3w999xzDRWA7vpyM7/P15vryqJzcmhGiR/A8B8eHrZnT5fnPur6WKRORqdsGUsqOeEZT45Rk0/yyJlrZTJNuUAKC19VzTCqqilq1YdJBYyZiONcT8ZnixLGcn9/v7285zvf+U49/fTTbZGrxtASXKNIvp+Km96XE+DJk8RJljSVDKHDm1NUkTWdCbkwcvlLOgAXh5cpAmNihFhp0VDOlDlRpibdbrfdj0H7fL4ZTJ02O7DcO9sbzU20kSrQvc3NzWbo5NjtdttJdDdv3mzzPzk5qfv379df+kt/qf7aX/tr9Yu/+Iu1t7fXkAwYmvrjKBYMddX4kGVwmDMG380VMWROj7UxIAvBEvhUOsrFG2fJgaL5rlwCDPXZ7JFlOKAAYYFB014bI0tIcgwNBxYfLKRAvLoa5uHhYV29erXBWT9PNplyZ15nbvmacQZNmbLYD7JmjYsizszMNLm4XxIjCV8zL6Xoo9Fo4u1dPLZ1yPFlTRXEpej+aB1Mwid7a82L4/S5RADJnEICnDLUheyCaBiJz2NZoaJUePkvYsjfZPH666/X4eFhffazn2357bTDwjXQ7zydYn7+4lBm+XDOyXeNmX5dhti5dGNAt9tt2LpqMqfKeouFMImcJO9JYD4/rdw87vn55KupwSzemWe3cOBpkipOISOohI1Zm9Oil++RrxpHWNHKM91HFwjmj7PhsHLHBoOyUNNHGOZ2MvM2N0Vt7V4Zjf0/c3H3JpMsvfhbvmds/qb0mhHIHwtJZtYTKpJf5pgo6v7+fpsreXEm0JSckKFBBBBCOqQkZ6pqYj3yXSdQ1p/5M3+m/v7f//v1/vvvNz6BHnBwAo8In/DZ3wwV7FUPF/3BZ+N/1Otj5ZDJsOlAYUgJH7M+k5FUIs4YGA4lTe+ctTPeGJSQO0juPRe84aGSSMk5qO8xDEq8vb3d5iU6gqoZWXNDbZZIUskUjHNc6lRVY+YQVBdtzEfOApnkjgTKl6hEpEvIqCkgm9fJYDrP9T0n0kEF1sbPzCnRTlU1QyGTnJP83+8ZsJzMPERwTrBq3BXW6/U+1E1DNkiZqjHJkhsVzPP111+vX/3VX51oxaQ7dsSIgElQMtyqavqFD7GB3Tg4j2m9+6jr0mWPNCILksVnLWTJYFJci3F6etomUDWGfZjNrGnlTgqRLQWCXc18k/Ez8sxreN7clyhqg05VFy1UnI43RlG6aXqeUjHcJKQsCkIgkQWH4B4MKBcbaSVH4mA4I3PMxn45u/vLW0HIqnHUSU9ufbN0kXXnZCZ1qrhX1opFF/VLDiQV1HOsmXuB2slIJ5ueMLFq8jBpUZGO2DOZOWm3262tra368pe/XF/5ylfqC1/4QtNvLHm2XGbkhRDkhvLmqjEhpoSXjvNSNnapD/+JJ8NMUcRk58ApgxZhHMSERQThsr2LIakvKV9UjU8fz7KLliuLy6NRDsYpj5yuHzECz19eXq5vfOMbDRZm+x64ap4MANRRusm3+lJiSCKL37w1T5xGVzXe2gTqM6Bk7jg/0Cxrj5TVfeT9uRXNZzjQrAWmZwfl3Hs6emcqArpnnu7SbgjdZHuh9d/c3Gz8g1wzGx+kKmCzc3Kyb7jXu3iD2cbGRtvi55kCwjPPPFN/7+/9vXrjjTfq3XffbU4lT+bPlMb/k2SbmZmpu3fvTlQTzBOhmD3Dj2Rjl/p0jV+HzVuBrwmn9GsmTOW5eJksX+RmYguO9WO4PBLohXYW9ZATuTVI7ml7jNyKEXEeIuPKykorrvPeVePjLyxIvpTHQooYSXKk0WZNTx4m2rknBeZlk+TSWTOdN3NcDD6j5mg0qr29vYncPhWM/I0xu4Q4XTBM2yHHl28jrhpHXHXNLGN5LraVgWRklUJofczuHc6BjBlf1qchALA865+cuHUGS/v9fn3zm9+sT3ziEy03ZNQJ563N/fv326kB+Tk6CT1wzg5dTvn/XzdIeD0LxlXjE7ZAFtGQMvIqFtH3RVFQUXSRm7lnQk8kEaaQUKqqKQMPljvkQZJk1Qh1fX29/vAP//BD0c/YGA62Vw5sDBl5Gf90H6hnJnRlWCBVFvW9sDaVRb3NzhhRj5ORp4qOTg7wc7skrANj991pogQMz0jv8KvMY5F75jpN9mEi8+f5WnnKr5YHTqceMcRer1f/83/+z7py5UpLQRhowkVrnf3OgsdoNKrPfe5ztbGxUX/9r//16vf77YS97IwCu+nV/fv3G1cyGo3q2rVrrfYMoST6+39S9mAUucXK70AkSiwHpGxpZATJkKqqMVY5Ca1eFNXC5R67JFt4deMkTFE5ySIL8P3vf38iR/UMkcd9sgyQfaVV46062R/pXpkrihAcUpYpyDF7TbGlDKhqXI6oqkZyGYN1gDYwr2Q5TSIlmWI9RqPRxDGZPL/vaJxQ0uFIMw+ntMaQ7YYIL45cuaNqvIGYk8jOLE0CW1tbDfEwMIEgnR3Dfhi5cnp6Wj/1Uz9V/+W//Jf6/Oc/35pVzHdaF7xG3h/BhiFzPNafXj+2CAmagWS8Tgo9G34tSkJIUDTrPhmVCIXBJiNIWRgR4atbIXgIO9v0cscIxQANnVq+ubnZHAmByussOMMwh/TCyRCLvH4GKmcTNxlMwzDP4tF7vYvza+W0ohCIRC6ioLmqwybZk3XMrOtWjfdFWhMR2lyyESONmg4kG1s13nVChg/bnK0pAUx1tAqjdVh2ymZhYaGuXLnSYLDnIK3Ml5w8C6S2Qd0a/Kt/9a/qm9/8Znutnc3ZUFrVBUGkNVHkdpkfx6SmCpE81rIHY0jW0wITQhbxJcG8NUWfzg8INKMjr6zQLj8RhZIJm5ubm3gFOdhRdWHMzsih3KKP/CMPNLLw6S1FdoxrwnZMchJMaTjewESZyCp3zlPq7If0d0YMimKLEaKDgxS5QTAR1wWGafVKWJ3QX5SVM3IYSZIZU5IzUE/26FqTjBbZrpdb8LD2VdUcyP7+/kQpqKo+hJZEWvtd6WduRcsoRrdOT0/r5s2b9eu//ut19erVCWOznpwTp5upSxJ7CKFEBJeJjlUfwyCTyjVA+R1ImB07ok3CFd8X3g3aOxmS3fJCE/sZtTRRmswd4fWk0UUGR9rL2Sxur9er27dvT+RC6TQyAoFo02yuxQHxLERCYsrJgCmYMbosJJZXSYOx8Piius8yPEpoXRgIpUlSikPMVwFyPmpxlCsVmaMxJpFP9E8IzWgTmWSOxbmnkUMg1i4Vm+y2trYmon63e7HBfXV1tc0dcmLQjDBrzzMzM/Xaa6/VtWvX6s/9uT9XV65caW/Fsj6cc3aZra2tTZxo7nOJUDI1e9TrUgaJWVVDRPdmodpgdnZ2JkgVCnh+fj4BBbLFyYKBmuCt/O3u3bsNFoGAcqPpuphISpDZc5gFXvddXV2deEdEev6qmvDC2Tzu82qr040A0/AwSy/pcSmqz1SNa21ZDmEE2SkimoH89n9mLssZIJCSqTWXdLAQBjl6VtX4oDPOinPSVSSi+iwnSwf8/+TkpOmJN3JlE0ey02TCaB88eFBV45MVOBPjITu90+fn5+0VB8YudXjw4EH92T/7Z+tXf/VXW46av9cPTWa9Xq+++c1v1vPPP990OLmMXLvpf3/UdekImV7LAijQMyqLe3Z2cShQwoUM+ekRGUq2GzFc93/nnXcm2soYiZ9l/ZEiilSZv1FwcFI7meYFOScHpAThmaJwen2KDuIl1EsFye04CZ1yQysvnGfjZEROGfgMxVQEf/vttyc2i3OYWZDPclHVuA3Scxyp0pSlM97qlRCXU2Dgas2ujCDmBuJBNQnNraExMwzGLg/kkDmjTAfMzQthRSxkIELw+Pji6Mmjo6P67//9vzc5Ixc7nU6trKx8KKW5d+9e0xuvKeCoOBt6f5nrY+2H5LnAI1Avi/hZ77HQIo/+wayFZUmEsfKcItDrr7/e+iotPrKAJ6dInmexnbtpwY6OLt7sjCxxwhgloFRyuSyBJEOZUE70BtmyJFE1zr+rxkfxyxsTqmU+lh4dzNOXar4zMzOt3gpyypspIzaYo5l2DO7BKTJY8iMbnyenhLXy2ISXmZKoQYLg7kHxOWi5XTo0jjwhuoZ/zvLk5KS9NJfT3d3dbYSfg6i89wT7rlXvU5/6VH3xi19szS7n5+ftxD5zX1hYqNu3b9crr7xS3/ve99pnoB4Ox33Zy2MxSItv8jyBhcjciEIRVuZT6QV3d3fbYlBQBf4sN+TFI2bZRON0t9tteacdFqPRqHnK+fn5tjs8m94pnvtmTRWhIz/OojRDBc9Fjenao3EnW6tfVhTIHDNhm1xIJMpdMmps+R5IaIVyZIkl66JJzFWND76uGm8gBncZt3tlmyR9kM+5jo+P20YEaUSe+FY1bjkj0+kSheiYb5vG4oPWnEuv12vnyIqGW1tbjXGfrnkbA3Tx8ssv1/Hxcb3++ust4EBYiV5Go1E988wzTd7SFWjEfDjax5ZDZtnDw9WfsvaTUDOJBfkUj6++CIOLoFXV2EOCFIlE3CQXKCiDsN0rlSvrVKenF29hfvvttyfYvizXyEUYfLLA7iuCOP8Gy2bsFGA6JxRZOaD0oPKgbL2DQtIJuh+jy/GLsn5edWEwaHkOT2TLhgDstZ95CSrDY+DkP40G6Adnaky4BnltphL5tzRBJGcAapTKOc8888zE27EdimztXPJBDhM7y6l4SU7VBav7T//pP60XX3yxjo+Pa3Nzs71EKc/2qar2IiHrMP1iqE6n015PcZnrYzUGZLkgz2mZ7lsFJxgVphHMyRqieg2omF49C+qpnKKbxUz6nNISkvG5L6iUrWYWk+KDlRQhDcJ33IeSqTkm8wlqgeKcBUfDgPK9GvnqPc9KD20MuXNdXs95iBLy4FRS8/IyHXMRETkCEJMCg82cMRlRanVZ86X82VrJoUMwVdXW3+/6/X6tra01OdCjdNTk1Ov1an19vUFz+Tw0A37mKQF+J581/zt37tT777/fnEDuZfXZtbW1iT5qepw5ciKkxwZZPZxy8uQK7BQ6mSYD5L2ygJwNAgSVrBw4hepHIiWEkItmqUXUrBp36VNYY7XfURtYNr3nuxNTkeVMxm8cVWOmDdRloHIlz8JWpqfO3l5GJLcWeTCoHAxiwhucNSmsrKxMzFPOav5VYy+fJyWAsyKO+p/xJ3ucRAWZZWE+z8l9WAMCZ8CgPZOhbGxsTKxP5q/ZJABSHx8f197eXvvO3Nxc7e7uTqwJ2CpvlDdziOT00z/90/WP/tE/qmeeeaaxqxwOxyiNyH5q0BkSo4upP49yXXq3B6+Q4Zmw8mdVNcES8vYMTeRLiDXNrDE6Xi4jXEK+9NoJoyhCGggP+95777W8KD05hUsK3e+mYW1GTajAzy0WJi8bCSxU/iy9K8gPGvuOz1JKMB3jyBC2t7cnvpPdQ1XjzqgkrsyLrL2PEvOcxIbxWdPRaNTqe5Tf/KCYbOSgK1mH1ZxRVXX37t22hqJMQl+HZYvCVdVqhwm5PUOKIq8zDkZt/oPBoF566aWan5+vl19+ucnPeiLTsktJ1M61z/bFTFkeycYuYY9NAbNhdtoL2LCZ4Ro8Be8YQNWYCbUoIkPS9FXVIKdn5JkrjKLqwutiYp1Gne1L2RiOKp+fn6/BYNDOEAVncl4W0DOaADvjl9SKCKIsyJPft0CegTQS1XlgnSHkaCxp4J6f+eJgMJg4YAnbNx3xMwqDtCJYliyshbzfMxkCx6ChPksrycCSUXYhmZt0pmp8dizDgoxmZi6OEIGkEEpOVlf8lzLI9bHHGW1zTY1XEDg6OqqNjY2am5trb+KCHjD6SEOyMJ/cxKCzLPPZR7k+VtnD7gDRzgKl588INU0y5LEUFiUxPSVCjJisgna3220tbDyl54I9WYOiOBS+0+nUzZs3Wz1UBBUBKGHVmIhJtlWpwnxznoiCLFCLMhmN7GhPwicdi98ZNwe1vLzclMS4qqodlY/WB6HU9kRDkdshTJwlckl+Kh8nQwy25yF6sgEgWeOqmujQoqyJLhBK3ilK1hw65+jUcgzq22+/3d4DwiHIn+XiovyDBw/a0RrmB6mlvtKz/f39+vKXv9x0xGdSVhyi/0uJpptJ6PJjLXsYfC4C3G4RwECYPgkNnT6IAlg8O/cTQo5Go4nNymCwqEdBLN7KykpTFHDXvSl8EhCMLBUl75/zRqdbAPNLyA4u6du04MlMg2cMJMssrqzPiaoMzJXrsLS0VP1+v+7fv9+UBfEgLzVPUVaUm04bONiFhYUWqUUsTLZo5CyZh8lQzdS/GXQ6QHlu5l1VkznvaDRqsDC5BM6GczcP9dThcNhegAOp2D0iwhqHNIyzfeONN2pra6vJB9RNvcFF2Csqbz45OZngOy5zfSyWdbrAzShEmzxBwIAINxtyRQ4KmbkNLzadsxIgaEfwDBwVTtFHo1HbX2e829vbrSGA0YLhYKRnelaSLmRBBpQ5yQ2fZ0DGz/CyxpUkT3pX0Uae5vNysmweABFv3bpV165da0ZM/mRLOZFEonpVNagHifhZtq9lrzLCRqte5qo5t5QNFKQEs7u725xPHtwlV7MWS0tLrfnhxo0brSCfaMV4k33ljOW3+bIeBk5fpC8PHjyor33ta3Xjxo2mZ8bpGZxUM6Q/kSuHMM2tPOp16Trk7OzsxO4ORIdiN6X372y98jteTWSVwIuACT2rxuQQ76OOhgkkeIZAEdJg5SYLCwvtOPlUtCwpGEfmTmht3jI7dCwSGVHILMfk75Jlpiy5cMaTdUsKw0lht/1eAV6epKSCWBAROITDw8PWVN7pdFoni+ZzsDc7k1zTTlaebu0YbbLrSivpRPKenF2WTBhNkmRyvGyWgLyyWywRm7HQXZBf+mAOnU6ndXTt7+/Xb/7mbza9pN/qzvlmsGwiMU8Bx46bR70uDVkpuwlSrNxRYPFFnyyu877uAdtbJE0GjIzXsjDJNoKzoosI53MpKFEJgZDRLTuMCD2L4dPlAp7VQssrMloxHt43jS5LAdlFIvpnTpPkT9U4AjBueRlYZ8c92SXTDSXs7u62s0XVIbMTyOZfORfHY/4cCaZbxDQ2xgSiJlvMmYlWXnZ6+/btBu3zyM6s7R4eHtaDBw9aJJXueHaiEmiELkqhyDV7f+mh5o7hcFjPPfdcffWrX226kEQmpECvpQPuSQcEi8tcl4aslFe0lA8lhc0jZAdI1XinQnbNZA7n9/7/sA6JbF1DqGREohxJiBhnMmUMDrw2h+wY0StJgSxAQir5GVKCIjM0udD0uLNORXYchfzU98xTTjYNU0GoW7dutdemy//sN6yqpshra2sNAaTck1EFt8yRI8kcE0zLuYpCefQHY09onmzk6elpbWxstPqeZzCmTqfT+nSXl5frE5/4xMRzPCP5DMdqeKcmh3J2dlZXrlxpukQ24DY4f/369dre3q61tbXmPA8ODtreVpEecsrILDfViHCZ62Ody+rBoiPDolDZ0ZL1tCQhqsYlE4sPdpggppIyMG7fYQDJYoJJcsm8r5d+rq+vN8WuGneX8OxV4/Y2v084aBzgd9biMhpQDuNKAuphtdrMvUB+jHbm5tmpkiWkPCgLtE10kuUk38FIivS5gdv6JFlFttY/GWkyyxICAodD8jnIJB0yhMJJ+X6WlkajUW1vbzdHRB5kkrkzRhUyMPf8f7Yb5vyQg2STaCB122VtPTs7si5zfWyD9PDsP8W6mWxVNU9PqRLiVo331olkFsl3GLpnZD0R40kxktFcWLg4gXyasb13714jekRJu/SzmEsJNTAzOBE5cx0RGdytqg8pc8LfLPGkDHn7s7Oz1oNJRuallcvY5ubm6urVq/W9732vrly50hRLLRZEN/+q8aFTns+JmX+y5mQu1zTv6bomQsM6UF6kD4ciguROfp/Lxg01RuMx7pdffrntrlDop2vKNLaznZxc7P6Qx3N06bREWpFeNFZi2tjYuDCUP3FYTloQccmYc5gup1wmf6z6Uxgkb57dFyANA6OoFj1rVRbCZPPQquwyITiGIOLaJI1QIAwec7odzLg2NzdrZmZm4mAm46JQaPgkUVzulV1HlCM7cZIdBpWrxhDQuTFV44ihNsk5JHxjkFm/S4Xi+ckbGuFERK9sNmd4PLlmCj2109vRslNK3sS4cytTRryE4fpe/RxBR2/olKNYRDLzpg9qpfJKkVPNst/v1+zsbDuB3lzIg94IAk52NzYw//r16/Xcc8/V0dFRO+dVG52X97KFvb29No7BYPBQJvZRrj+VQVr0qnFJJPNCypLQkiAppzwzz0+tGr+XHgFkUXjDfr8/sdCiigVMKJlMo2fkkREMPdk9PzPXLIP4zOHhYTPeaVhFwTB0ILKfYTiztMGh5BuSydLLXBK6Mq5vf/vbLWdD5GS9DoQ0dg6OrDnPhLfmJHpP5/0iE+MX+arG0SQZZ06hapIYTMiczGsSZpzJgwcP6rXXXqsf/vCHE103cnzG6RmMz4X04dzUdaEOBJcIPD8/3/ZD3rhxo3Z3d1u7pVevQzvWZ39/v1ZWVppDpv+Pel3aIHNx8kFZIE96nZLnvkiUMTqbAlE0pAXFZzhpyNN7BCX1Sd5QPgsjouVOjNzmAyaJzllfE5ksKKiGcncPF1iMiDEe6CHJKDT67Ozk1iOy42yMIeG0Z4n2mYdyKtABal8kyKI9Em1/f39iw22SOv6GJIbD8dGN1jo7dRguXTB35bIk/Xq93gQU5BysW7d7sdk4SRVrK3LqzuH87969255vzHTG/XNTdpZ3OKlOp9NeSSBv1n6ZUJ+D1TJp7JfNIz9WhARTeAFNxBRZP6kEuWpMToAnhNjrjd/QJJJSbspKWDmxhF7qjH5/+/btBv+M0b/Vjnhvnlo+lsQRBaZM8guFX3R8ljAsPrZXNGYwvDQ5Yukozmg0aiUJ+aUxchg6nfr9fstpsq0tn5G9rNlGB5VwIqurq7Wzs9NeQAMayulHo/GRJO6dTeacngYNcyGPLOHgGugGR8ApmxsnCVZ2u926d+9eVVVbD86S/Bw78vWvf73l2uTGiLOElnke/RwOh7W/v1/r6+vthb1JGILs7nd2dnFKuUPJOEDr+lgjJKVNaJClBIrMQCmTrn+fB9eQD9q8CCnhEaHt7u5OQK9sQcvorPlXOULUpChZF+Q1GSyjZnzZJVM1dgQIJQubC5SvztO4LipjPimm3Mx4che6sSUDyfmINlevXm2Oy7yM1XwycooMycB2OhebaXl5DiS3PeX3RKWq8btB6EIij9FofLobSGodsmFiulHg4OBggj0fDoe1t7dXs7MXJ0wgijK3lAdWjR3S+vr6hGNmKKenp7WzszNRk+SojOn8/Lxu3LhRo9FoolmfUSqHYLY1WugeYifZzP4o16Wby7MnkvfOpL9qXCjNDak8rgmBSRQ+vWvV+Eh6i6kGlewjBQE7MKbZkJ6f6/f79cEHHzSv5VmiCFhJ6UTSZOSSpJI3uQ9PLxKA47x45syiBCiY8B0k8zv5GqXLss7u7u6E9885T8NAeU7VZNcVhU5CTG7ouyIjaOoeyZhmXy4YmmmFZ1p7sNzhxFhVzjvf3XhwcFBPP/10Q1LKQsisrHFqBMCKIgCzppylOGOSz7onssZckny8fft2M+JsKOd48xS9y1yXNkjekPczed4qa29J4jA+/09CIfF9Hm04zXB2Op12Fg3Flg/x7D6fPZZZZlECoBDyt6xdie4MwL9FRArAsBhkt9ttOUQ2XHMuGZ2TJPF9zsTPEUaMxSvyGNd3v/vd+p3f+Z3mrZO1FsUYWNU4VwQVE2nIHRXZ/S2Hl2KISBQ8yx1Z3pqfH78MNTccJCsKLeX/6U+v15s4c7XT6dRnPvOZphMcJLmJvEtLS3X9+vXmeK27yDU7e/HSHIFCMDGOnZ2dZsh7e3v1R3/0R7W7u9sQiH2VV69ebfc7PDysfr/faqGMl34/NoNMtpNSzc3NTZy2TahV4+MYq8avIa+qtmNAKYRgwB/eivLLX3jh7FhJsgjM9Hx5GBh17969NtaES4wLPKTMuSUrCYskE+zNqxpT6uBh1jbdK9v43JvCYolF5/39/WYoYCXlEWE3NzdrMBh8qB4r8pibcWetl0JbH45ufn6+oQ5/sj9W9Dw5OWmnFVhnUFgUy0iXKczi4mI7r4cRclZ5bpFo9bnPfa4ROrl26bTzLWpSFQa3u7vbPp+HLyd34bJW8/PzbbdIloCqxmcUWdOqcdkvSc/HWvbIskPV+Ji/3BWNnTJgBic5Z8CZ8Kfw896UqKomII/PMliCUoMibErCu62urk680DNLAkmCJMlTNabVLV7+3B8RO2uv2TjuOAhGyiAYC+ZO1PVuQfsRFxYWWuSmUFeuXGkvgAGfyBQ5lcrtb8jAuNUQbcvK6Oh+SXhlzut7CAwOKImYXEMoQbMA2VNi81CSQDxtbGzUu+++22AwGJvG5DUC3/jGN+qVV15pLXmDwaARgwwzNw9gTMnFfc7Pz+vb3/523bx5s/EJ+oXpMcSVjRapFxzio14f69Q5BiM/ECEyL0saHpzAMvoMr5t1OHlaMrYWFOwBeQmG8mcpIdk0z97f32/1I56NR3cGS55ezvNmRMyIScHAOrLJaMAhoeQZq3kiUFDliSgwsCKxWtvJyUl961vfmlgXOapxyydR9plugPAIJz/HVDMQcFwEcCU7mbVNfanZXmgsDIjzOD09rfX19Sa72dnZ9jIbSk5vfvCDH1TVBbLa3t5uxppv50rSLc/juXv3btvUjW0nX1yCshXyBuTv9/t1/fr1CaSklJNEUKYtkAEdzBbNR7ku3VxO0XjFrJUli5rsKoFTcCVpXgAAIABJREFUKEaZBssweOKsGybDBTaj8DOZpySgT76kpqraW48sNIZWzqNemEwgOAUigiKZR/HoWbPLQ4t9x8IfHx+3YwvBd/l1dqFkA7v79Pv9+t73vjdR86wav25cRGTMOkgoonWoGrOwWZoAT8ks4TcdoAfuk+ffJIeQtWPjM8eEzxR9ZWVlIoojrdLJmIeXJ1F+eri+vt56XaEn8qC7Z2dnNRgM2t7IzFM5j7W1tdZmqQnFOCELXEIeUdntdiecfh738SjXpSMksiKxOyHmwk738VFEuc10Im8BfCaNgeGnp8HIMRxjyn5Ui5UsHAJEqUJ+6buiTXYhIS2SwbTNB+EBWoGtea/T09OWE/uu1ivKzAgx1TwwAwH7r1+/XrOzs/XUU09NkFtQhHn4P2jqfCEGy3PbGMzoyZLxpHPiDLN7hmOQFqQTRarYEpZ5M10Bx90zc67T09O6detWPfvss3Xr1q3mNB3nke2ZBwcHdeXKlYmT+QaDQa2vrzfni5sQHUU6xqVdUZ0RylD7hCpwKKC+cXBW1iHLTI96XTpCJs2cXiMJgoQ4aZTZwpYwNHcO8EAEZeEJTH3Ovd3fmFwgK+aNt8x6IMhJ0fJe2MjcXmT8yJ8ktDKaMaqMNKAahcyjOMgmOz8gBbCIp75169ZEnTDnzEDkq36WBIMeWnCNY7AeIHgSW9k+xygYvitrkXJ4eTAkNG3InE3WWkejUTtFj4FiND3Hs7ORQh5+fn7eyjtSBNwFh5g1WXpiXtaxalzHlir5t6BjXRhjpmZQ5GPNIQ0+FVhukhGM98stVBZPrkFpM1ImacTDpFL6vN8lNM5WPjAyCaVkSeVUWZAWBUTeqkmvr9gN4jDQZEbdy9hSGZNYofy5l8+z7VgXeSni5uZmzc3N1VtvvdXWQwqQ0WY6h/G3CEGJu91u2ysooiHo7ANlnJoYOJRkXvMlsiIidNTv9ycaRrCQnK3ndTqd2t7ebi+syQ0LL730Ut28ebNBe5/JnmdRdWNjo7a3t+vVV19tpSJNGYzelRFx2qgSMdy5c6fpvTweX9Hv9+vu3bsNVqccNchzHI96XbpTx6AM0gIqalMUeRdPzrNkVGEUFjDJFNHIZCgbz5ONxf4k3JtmQ+WUKysrtby83KBNlk/Q2NkexcMxIh45cwke1pX5nbyYEzMeEJoyyzHV9XQ7Mf5+v9/YwuXl5eZ8PNf4RHRyNR7ORxTIXuHcNpcGyuMbX9WH9xTmjv3ssPLcdN5SEht3Z2Zm2okB2Sih7LO9vV3PPvtsPXjwoOWP5AVhQBLKRPfu3ZvYLJycgA3L/j392jmX+eMMzs7O2ntJOfXMT0VV+qppYfpdJ49yXboO6e+MCAaSewUtEIiaUUwSbpEolRyDMVJIEdTzeUe9ikkUEZAcQORl2LyaPW9yWpe5iLxpiAxJZMkCfjqR7BbKLg7KmY0UFIeHXl9fb4qyvb3dmNL333+/wVWUvfxQJGTMxplOjXOCKu7cudNIrRwDR5nN69niWDUmxZJkq6qJ6FlVEwqdMoBg1LKtr2h6dnZWOzs7LbLdunWrFhcX68GDBy2CaiBJ59DpdOqdd95ptWEBI5tPrA1UYvxSoSSeOL75+fl2MjrZZP5pjZ16kNAXgnpkG7vUp2ucR+qKmfby6ZHU1MAFnieVIPOMzNkscC6iyGXC/mRjQpYKOp1OM9aEHLn3klJRNLke2OqZySxqRqAIIo1x7+7u1mAwaP8HP82Fg8qmBb2QSAdRQh0NpMvOj9yTmKRW1fgEbeSVuiKCx0Zg+bU8UjT3b8aeRz5aj3QkGGplIzpCttIGTdg2H2SrGrly0K+88krdv3+/PYPuZL0VYuj3+/W1r32tMbX0UJBQRpLjZ9MGw5ZXk3G/36+f+ZmfaT2qIiwnYmMExzgYDNr3BSZzetTrYx0DWVWtERkMShiatSuRipJkXnRyctLOzcHEJdwkWIKkKAQiH0pvB47ZNZ/bbxK6gJJZfhHVnUUjgmYe4NmcAgUCe3q9/9Peuf02el1n/yEp6kxSEnWcsT2esV3XjmMnndpNa7tFg7hNbwrUaHtRFEUv+7f1sncFepUUQRIjaew4nrOssUYaSZRIidSRFMnvgvmt93lfy2PRyeDLxWxgMDMS+R72XodnPWutvceCVPDaUY/d8BzuIRAaFBtP489DGslzwJ6rZU2yngGrT+zjws+aeYkda82AcOH9uSZQlc+jLDxTtvCi2WwGQmJNYC6dYT0/P9fu7q4qlUoQfBici1Jk/ByjxfrwrJ5iAfp6CoR7Sgk5JQ0M9PT0dMgiRsdZXBSRCidCmPHx8aisGmYMnfZACHlBp8FRSldAt9xYS7C9B9IIIwqAsEEOAKEgKDxmxHL65BJHobiFwqByJNv/iGfmWT2nxf+5bjZHiGFxg+EsMP9mkSSlnpm6Tppju91uxFcTExNaXFzUo0ePQrkcYno1ECQZ98dqeyzVbrc1NTUVpNH09HQIIUrFO3vpoaOUbFE55X7Ep9yf50MBUD5SZqwz84uBwCuzHSVekb/hD6QEPRFudDodvfLKK5qbmwv0gbGG36Cx2TdKxrvDS1AR1Wq1UhVF7ITHe/V6PS0uLiqXG5zmzD5E7N/a6XSCZHIm/OvGNyoMSF0gnxwsykRSgiUle6m65eb3WF5eAKKFuMd705zBBY443AJWIRhYNawwzw276NYYj9lut+PffgAqn8PSw+x5TJvL5aJjAaIEAfd7S0qlMXzbRuYCWEztJvvCIDgee+MpneL3RD7GBQsPVEWREFyP63kfz7PxfK7EGCYMErGgNFAU1obBfGAYncBCBjztsr+/HwqNzECoeeqNLhuMrrO6sLJu0EAZVE+x7hiD09NTraysRPhTLpdTMB755H4Yf/eUKC6M92XHN+qHhD1jUhAS3x8FC4cQEochBLygJ59dGInzsMyeCsDzOIRA0Si/8tjKc4zHx8ean59XuVyOyfX8UZZ1dQvd7/cjRkKICN5RehTY3xfjhDA7YeIpHJQCOHT79u3wZp7fIl2AZ4cxBbrigYCVpHJ2d3eDAfT8IoPncJYY5YBIg9DAGEHugB74Q+zGdaXBNpQYTsIDj709T/kP//APoaTAa9+2A1KFlMzdu3ejCKDTGeziQNplZmZGBwcHqlQqgZj8pGXqrt3ZTE5O6rPPPgtSBoaXYpDt7e2A1YQSxKDohBf8X3Z8I1LHy52gnJkIvArQ0FtwqFfFQzgFzzXdqvI3sA5hxQPyOwTLr+NxD0KMwmC9KW2iKJ24w+MpNyDUT0pJXS8xMsIMq4wn5x0QTo9HMSge3+Zyg1Oe6vV6JPF5dgQdy4vXQxmYd4fZ3MctNR6HmNaHFzXgKYntUXoMDEaVOcfLOIvpnANGDCX24gPmZGxsTC+99FIIPgaTeBGIiVGcmJjQxsZGMMG8H3PKnI+MjKTSEE5aQei488D47+zsxDUhdGZmZmId8KIws57i8Vj7smNohXTLD0QBzvF7d+1YDH6H0OTzeZXLZZ2enkZuKBuoS0m84sl5Kd3X6BDNBcWraBzC3rhxI2IPdghzS4xiIdgIspe28bxYbTyyd4ugJHhwYizmg64Xz2lOTU1pY2Mj2GNQhxsp4CvGTEoLmJSkb1Di3d3d6AzxfKHXyjpx4+vnjccINOEE0NDhJnCNtWg0GgHLWTOOEi+VSrGWJycnunXrlp5//nl99tlnktLbasDy4klzuZxKpZJ+/etfS1LsKNHv91UulyMc8fMbMay8L9cAro6NjalWq8Xpas1mMzxopVKJPX0rlYokfanii/XIHk572TG0QiJUeAIUxGGKCwILhmXl+/x/YmIi4gIEHnbQaWtiD7wrcQD34vMIEdtAEMQ7FGMjKW+CdY8LRY/COOSFdMIrOizDSqOEbEdI/IIyeWEF1hUjR2UIioWQ4KkQXCclEAaMCwQbBQWbm5txDU9TOdngXQl+TU+MS4qmaSfuiAM9J4rQk5+rVCo6PDyMWNe9/+TkpIrFour1upaWlnT37t1AIJA9rDnpEgxor9fT8vJyHB3nZYyeKoN1x4PncrkoIEdxR0cHB+0sLS1pb29PU1NTUSiez+eDPMsys37sOoaeLUeYt0vr11CfVlIz6n10XuaFMDm17bS7lJSkAQ1QJqwriopHc5aNXjUIIjyLb43BomSfG2ECXnqxM15aSuolMTY0vpKyoOyKeImFh6iBrWOhKF4AsiHsJLBpDna2FCiHR2OXPhQBVo8igqxhQCC5Ps+LwroHczLLCzhAAXgZKSGkWFe8JJ7UYSx5ZindjodyOOTO5XLa3t7W3NxcXJ842Wua8b6QMrDGwNnJyckoPG+32xG3smkV71woFFLG079zdnamZrOpcrkcIQpyi+wDVZm37LOQGXiqLCsT68qHN0FBvCLCBQghdBodAXIv2u/3U5R8sZic3+CJZq4nKTwFrCQwkKQ4CkW8VyqVtLu7q2q1Gjk+h9yUc3kuFHjDQOAxACgbMTOejXd06OLKAm1erVZj7lBEDBPv62whClWpVKLFinnCE05NTalWq6lcLkeMg3FzJEOnCt6Q38GiegEExiEE6LfzzLOiPLlcTru7u6kKJhTcvQkJ+7OzM73zzju6du1azP3p6ammp6ejqmhkZCQ8fS43KPD45JNPdO3aNRWLxQiBeL7R0VHdvn07DNH+/n4q5YFC9nq9qCOemprS4uKi9vf39f7776cqiXh+SBwcy/T0tLa2tsJg9/v9WBNPVV1m/E5HCSAoXuVArOCpDzySkyye80NJ+T3QDo/B9/EowF7goJTsZ+MbKPN7qnXwKBxHR+IflhRlIMHuJBUWmDiN2Na9O0QD3gEyAWFHGN1LkeP69NNPI8dKrIzSeZG7b/LlkM+rWIBzPDexF+/C97IxsBdtO/EEg8jvgH5Suk72+Pg4UkrE8CTqMVCgBTzj4eGhKpWK9vf39cYbb2htbS3gc6VSUbPZjNQE70564ZNPPlG1WtXBwUE0MmBEKURYXFyMFBZx4dHRUUB5SDSeZ3p6WuPj43rttdfiwFbPLXu1GCQPRt6zAXjmp95+lc2puJdy+Oolcvl8cl6CU/7EQ85IApfomeTaCJuzg91uN3J/TNze3p5OT0+DAsfKA7nIHZVKJd29ezcU1QXQY9ijo6OIzTydwrMxJ3gBmEHe1ZVQUsQ3+Xxec3NzyuVyajQaAbmlpKqn3W5H18D4+Lj29/c1Ozsb1S2eR8T4FIuDXstut6tarRZ74wD/sPgYFq8f9TgdtCIplVLBQ0KyOIpgTTBqy8vLqS0x3XCxFuPj49rY2NDBwYFWV1ejmmdkZESNRiO2YsTY8V1K5srlclSKOXmD3LXbbc3MzCiXy4WCMXeLi4ux6wDPAqpbXFzUrVu3gkvw8srj42Pt7u5qcXFRklSv11UoFFJhD4anXC4/PQ/plRjZn0sKr4jw0cZDTpFSJJQCb0LdpzOsvskSdDq5JSkpcfItFkdGRlSpVEKwyBs5icJ46aWXIt3h8BhvICVnMfKcXhVC7OEMLPCE73iJHJ/FsExNTWltbU2bm5uSBrui4RHPzs5UKpUiRvESs1arFbCS63Y6nWhPgsxiAyk/koH3wlB59RTQE4SDp+N56YQBlmcZYGLFSqUSsZM3mwMxJyYm4hSyYrGoSqWizc1NvfHGG2o0GpLSx8pjVJibVqulmZkZHR4eRg0riu4bnuGxgad4V+JQUAFr22q14iyQzz//PLpMYKLhQfjeSy+9lNo022tm+TdK+tRiSIc6F17st9iaOkFPmGM9IW5mZmYiMZw9NcpzVa5MTDLWGhaUKg0pTWpwjWx7V7FY1NzcXBiGcrkc3ldKvCTwxJPjxLLupYGYxKhOXsBG81wYjFarFdsH0uGBEIIuiMOBxhgjLyqXFAQHZIJvS4hhIFmOkUNJJIXiSUnDOOtJzEZqKZcbdI6wQ7gzyrxvrVbT0tJSVAadnp6GMcNzYDxqtZr+7u/+Ti+88EIoFTEtB8uiEBQlFItF3b9/P5AGsBkj3Wq19OjRI01NTQUCkpKUHHIE7+Dk4+Lioj766COVSqXUZsqEBjC/wGS2iJQGaaxGo5Eq8GANLzuG9pAwjFJSaM0NvXDavYeUbEnB5/20WYQa4Sc3JiWe0MvVSE1gnYGsQC9v+SEmkxS1o/1+X9vb23r33Xf1xRdfREDOc7MAsKYoIGykV9lISXcC74yXQnmBuEtLSzo4OFC9XtfJyYmuXLkS6QwWngGLh1JgqFAQr4whHi4UCtrZ2Ym4T0pqLx2WU9/J+vDcnp5inTHCHiOzPp6yYO2Ojo40Pz8fQkunhJ+hAVE0Pj6uBw8e6OzsTPfu3QtvTNE2cJLQBjg4MzMTR8UdHh6mjozr9Qa7ikPkZXO+eC0pOdH7+PhYMzMzKhaL+vjjj3XlyhX97Gc/C1jOu7VarYgNPQc8OTmpVqsVsSM1rYRhT610LqvpxCwXlZ/hySTFz/mM14EiKATyCN/e3l4UD+CxWHwSv37IDQLmsQ1KhVDjOREwgnViTi88wGsfHh6mqHuvUiH2IFXBHKE0bBPI71ZXVyPeGR0djSPOfF8XPBXCiCUnLieGg4DxHB1K6UX+wDMvtgB1oFheVAADSi8gHm12djZIMa7jaInn87pgvLTPG8aMa8/MzKjdHhwVUC6X1Wg0QpkhnHjHyclJVatVff7556mj0ff398PwYLTwXKwxhsErjlirbnfQfwkyA+HNzs6GkoEqIHKA+L7epNVOT09VqVRSc3XZ8Y27PbDSKJtX5CDQWAcWhckiuc5k8nMpsd6kAaCPgRXAJk/mY7Goe/VtBL3KxeMGr6MsFot6+PBh5DPJKREb4AGBa05AcV9JARG9KGJyclKlUkm1Wi1V9gcrzPMdHh6qVCqFdydtgSJ5rpfnhpDhnpBDbjh9e0m8nhNQzBUQH8qeQv1er6dSqRQpJeaDdXS2GSXjHb3GmPWHiCuVStrZ2dG3v/3teHd4AJQAMs/Dn6OjI62urkZrFsaE9yDuxLh0Op3YkR00xTz4jnW9Xk+vvPKKHjx4oH//93+P63lLHH2cyMLZ2VmklMh/rq+vh+z49pBPRSEvYhcvvGg+2UUNK+UbysJC5vODrf+AF1hPL43y4gAmAgGSFAvoxA7xTLaNi/QB9282m2HJRkZG9OjRo4A9JJE9b4q1RVHJn2GpT09Pw9t5dQ19mU7C0MUBxIddRuh5RoyHH7OWz+ejxYo8KlvgAwslpWIyvosiYzCI5T3RT0K/1WpJUhg2b7niWXlGL57AU0EAeekk89dqtfT48WM999xzYTCJjYGgeCVi8OnpaW1sbMR6AuuRFTiC09PkgB3gJEpHasPjWuaw3W7r5s2b2t/fT51ABn8B6sDrjYyMROUQBRQzMzPB5n6T8Y095Nde+LeK4DkxCAu8AISD5yS9UADixJPNKDcKR7yE4gKNKN3CekmDahxSLFD+b7/9dqQP5ubmtLW1pVKpFM2leDspfTALyuZpBVhkiIyjoyPt7OykDmdlcdvtdsByPIqk1JxhhT3dgFAh3MvLy1pbW4syQJhV5hFITh4Ur45QsT0kMSe5SbwDJWPsRYTxQR54ZooA8PpSUk7pBQgQI+vr6/qzP/uz2GOWmtKJiQnt7++HDAGTp6amVK1W1Wg09PLLLwdZxpyCFIhDUSR2HPD9eHjHarWqVqulSqWi6elp/fznP9f3vvc9/fSnP41ukG63G8yxQ34chBeGkGFotVpRueT590vpzaU/qfSW+pfNrZCT8rpQYCOQRFIqpiHYRihJ6EJe0I1NnOqF3KQZvDYVASHuBAIXi8VQPGj66elp7ezsxP6tpB/w2lhCTzdgkWFQnZzC0LghcEYVBYc08pQJgoQHwRoTO/r2ECgfa+NEG94CQ0KxtqQQYqAwhdb8jPkk9nKjSSEIEHBhYSGS9qRQeHZfB1JR8/PzUaTRbrcjjwwK8OZnnqtYLEYdLMgJhaDNCuNcrVYj1vR3Z/13d3eDCyDu3NraSm2gBWuNXFIsD0EE8vL6YuQWZX1qpA61pNwgq5QsHuSNCx8QEy+GgPj5CCw2VgxLT/oD8oJJ8N24sV4IpddBEmtRpY+QwLbevHnzS7Hg3t6e9vb21Gw24z3Hx8cDDheLxdhnhfvyea7BZxwtYFBg94CqkBa8LwKMkcGqO7t5fn6utbU1VavVFInDfPM+WHegpFdHAZGJjQgdvFictacUkUILPkvqaG9vL8ICjm0YHx+PVABw9/j4WD/4wQ9S5BteaHZ2NlhxKmikAcn1v//7v3rhhRfCKIKQqAa6c+dOGGJ2rcM4QSwRQniOlvcsFApaW1vT7OxsEDu8J0aVHDLXOz8//1IKiLV2eby0jl36k78VfF4Ca+/sIg/kHRsIspS0LDGZY2Nj4f24NlAWK+bxGdASocvGlS5w0N8IgUMyFkQawKrd3V01Go3oUOcZ2Ab++PhYR0dHajab2t/fV7PZVKPRCAbWJ53vEWd5ATweDwNDwp3vOTGCIhLTEov3+4Od6U5OTlSv14N5dpbWDRRrABOMR2awJpVKJdVZARPOXHhxgacvarVaGDO8Lc8KYqhWq/H7u3fvamVlRZubm9rb21On04n3AXp66DExMaHl5WX953/+ZxhTyCgUzZliygSBmzwnxQqUeXoW4Nq1a1pbW9OHH34YlTnMf6PRCMWnGggjTOxP+OOGDB7A1+IyY+haVoTCLbCUJnkgInq9XqrgmQZfvKOTRF7CRgzmlsWrQlBSt/LEVF5Rg4epVqtxDxQBj0JZ3w9/+EPV6/Xweggm1T8oDDAFSAfbiNKBILCieDeHsigOAgOy4HcooRNGnhY6Pj7W9vZ2KKKzgJAzGESQCR6bWI53BxpiTIF2DJ4Hr0cqBnbai9kxoMwFOVkp2aP16tWrWlxcjBiQShfIuJOTEzUajSCxKKS/ceNG7JyQ7UzByJM6wbCBKLyWllQERhRYfO/ePXU6nYhfCU+8JnV/fz8MAsUiIJzx8XHNzs6G4WLdkJvLjm+0UbIvHnAQHM8CYTk8UU+NJRPJYrOwBPFYUwQTJXDhR5i884DYh3TD9vZ2/Ny3bGCyiX3a7bZ2d3d148YN1ev1IEEQJt8qgq4KDu7pdpN2KpLdGA1P+2BhsebATp6Je0oJGSIlxRgQGAcHBzo5OdH8/Hwqt4t3olwQmAWMdc+L18YogATcyDpZglJ7Woh5e/XVVyNd47EohpW4vdsdnGL11ltvRSNxo9EI8u3s7ExbW1uSBjuQQyytrKzowYMHWllZCcWjtph1kQbkVLVajTiVmFxSeGzkguqcSqWi5eVl/fjHP9b169f161//Ok7kQsF9jvCIZA+Yc8IrwhVpUN+KJ39qpXO8HIIjpbveaUA9Pj6OIFdKt1h58hWrjdeFmUIp8ZL8nAU/PT2NPVB8w2NPFTSbTV29ejVyUHhjCBiHG1i0hYUFSQmLxiJQmkb8hoHAmPR6veiAxysCvZyR5cQlFJj3BrZiiLJdLZALi4uL2t7eDoOHcqHw3quJVfYaXp43WzAABHMPyXwzRz4vwEXP5WLwMKLEys1mM2Dbzs6O+v1BdwveDLk5OxvsfVMoDI6Fo050Z2dH9+7dk5Tsf1sul9Vut6NYAYWA6MJYo9RerYTxxxuzi/0HH3wQsgqs5d/Ei/1+X7Ozs5IG5XmtVivCs8nJyWgpOzg4CFnypoHfu0LyoPHlfHL+Ia6bl3fLikDgLYEZTlo4lYwg81kpoZepsvBzMYgrUS6UBmgIS0oMBVzxKpNGoxGFCl7x4xDTayoR/LOzsxBiT9r7XDiUr1ar4b3I37FoWFRgHIarVCqpXq/r1q1beu6551KdHj6/Xqfq8+h5Pi8CyOfzEWdjQBBEyDNnEiFkEEiUj/ml1hbF5/3Hxsb0+eef61//9V9j9wLqiIk52f4SL3Z+fq7l5WV99NFHmpmZ0eTkZOReSdUcHR1FmqFUKklKjgGgkIDfU6CAsWg2m1pYWNDm5qbefvttra+vR2cGnTVshObnWtbrdTUajZBB4th6vR6ec25uLhTZSdDfu0Ky6NmBUoGXvYscS80DMlHOSLkF91iNa2CNycM540Uu0POPMGvEbVzHS+0wCl6AQFe5k0OSIrfm9aN8BkvM//kdz8sgTvN4wtM+ksKokZZACKUBBJIS1s7JNQSPhQfK8zzMD14eKAeqAPoBpSkCQKCcIAGqe/iAh6d+E4Fn7er1ulqtVtSo4j0hpGA+8fDIC8ZqZWUlVULouVq8Fikonofd4FweINE8boclpuMID+37MTEvpMVQXFJ1+Xw+jBE/82qtp5qHdIXMMnpeiwlE7Pf7qa4IKamBxYoCeb1SBWH3ah2Pv4CqzsghiPl8PpTIobKX5/EufJfrXL9+/UupGipWsOzEbZICpuA9uZbPCc/NvCB4CA/zxP1oURsZGdHe3p5WV1c1MzMTis88QiJhKBAelBb4zNHgGKRsTIPSeykkQjc5ORmxLwy1NDiNC9gORCfFRA0r83T//n19+OGHevz4caAavC3xPR6IowDGxsb0ox/9SNevXw8D2ul0Ujv/nZyc6ODgIFVuhyEDSjKvGC6eq1qt6je/+Y1qtVp4MbaHoXbVUQqGgrw4hpPwiM+6Nxw25SH9jv2QQFaPdSSF5cNyemEx8Y7DOyATeTqHlkwCMJhkNN4PhfaCBWJFyqiIAZjcbAkUid/R0cHubDCY3tXhxQa8KwwlAT5KwdxgsHh/BqkDvAAMKcLNnNIfCPOLR+CZgM14K0kp0kZKOlFAFu12O/aKgbggDsZoFotF7e3tqdvthrFxIq9UKsVeMR5nekqhUqmoVqvpF7/4hf7t3/5Na2tr8Qw8x9TUVHh+nrfZbGp2dlbXrl2LNIMbYNZueno6+he9GsuL4gklcrlcEFenp6daWFhQp9PRtWvX9Ld/+7c6PDwMAur8/Dyqe1hHUBD0mHrKAAAgAElEQVReE4UlvQIJdXJyEn949mHHN9qXNXWBfLKdHopBzIJiORTNKhxeBwoZzC4pFdt0u93wBhA6eE/PGwGXgLVcH4aX+yOkUnq7Ckm6efOmvvjii1RejTQE9yWpT37R2WbmAFaQgefHq6JUEDlQ/wgqiu+1vsSyeFAvvId4ANpLyXYosJ4YrX5/cCYFx9yxBhgZrs/P8U7eVeLxssen1Naenp7qxRdfjB0B8LIYsXw+HzXDGK9qtarFxUX94he/0OLioqampiJHOjExobm5ubgvex9BaMEM4x1Rdo4/x0OCPIgdnQknDjw6OgqPj+FHRoD/pLcguUBh7M+DYxpmDN1+xQL4IAcoJQqLJ8WKgrWBcDy8CzYL44QCcFNKdvlGyb36xSt+2D6exfGCBGcoYVB5N54/n8/rxo0bevz4saanp9Xr9cLCoqSVSiUqNWCGPZXhcwHZ5DEUXhISiibpfr+v9fV1lUqlYLQxJAhTtjIJY8jv/WdS0qdKDyFF2a5cXNcJKAwLKQYgJYQMxg4YOzo6GjvHT0xM6JVXXtH3vvc9bW1tpTYiduFGmF0h/uu//kv5fD4qbWBq+/1+FHVgdCGBisVipITK5bLq9Xr0JhITS4MdDW7fvq2NjQ2tra3FzhLIK0Yc0ghmlpQGYYMbYEnRsUJu0w+OeqqkzkUXf9INERRJIXBefcNnsJBSYtVh6JzYQfGAWSgCFg3vgCdg0RBS32LE4wAnRo6OjmK/FIJ9BNILid3DtdvtWAQEnGfDuyLMLL7nqMbGxlLVQqAIZ2SBYcSgzBtxKNDSCzc8Od/tdiNuA3kwz8xVtt8TWEZZW7c76B30zcx8Sw5pEJN+8skn+qM/+iNtb29rdHQ0qpeYF6p9yNWen59rcXExUhorKyupYnwUgPsgK8BuFJPwifkiliZ3KUm1Wk1/+Zd/qd3d3RTxR6M4qRkvysB48dlcLhfnVXKPWq0Wci4pihSeKqlDoMxwAgPhAndLSsFXrLxT6Z7jAqLyWbrECfhJM5CjpHIDj4HSAv88KU5shif2YuEs5Ds6OlK9Xle5XNbt27eD2kYhqBjyuMxboRAKvAtGCKOAYGDB9/f3tbW1Fc9CiRhlX8S4zKWTS3wO5eQa7iVnZmai9w9UQrqI6zOPhAB01BCnPvfccxEfAbmLxeTgVdqZKpWKfvSjH+mv/uqv9Mtf/jIIj4ODg4iDgZQYWBS5Uqnof/7nf/T666+nTpvC+CFvGxsbMYcgIt/i8+DgQLOzs3FtSCOKz3/4wx8GDCd1AlQnCzA1NZVqW4PzAOF0Oh3Nz8+nEBablvFcOJZhxjdiWXlA4iFXKldCSSkFBtoCQb3+EQFzBcHKETsyObCQQAJX/nw+H8UAVHX0er0gBRhAH+CcP780YFbfe+89LS8vBzQG2rBXi1tHBBQiyPsCgXDO+M3MzKjVakWcw5x5Eyzv7oXeKJ6kYEFRLoyBpFScyu8LhcHW+N6F4akgL7xgXdrtdqQQgJZcy9NVziT/8R//sebm5gJuQ4YAUZ3wQq5mZ2f1m9/8JqA8ssOaEQ5QMMB7ORvqnT7EmU7ujI2N6datW7G9ZLlcjkoikAHpCtaPeeCeQG+Mnd8fJOHpLeThsmPofkivMEEoubnHTBA9Tvt7BYt3DEiK4BnIhbfDAEgK8sPrIxEKZ0AdhnqeKBsnYMGyG3MR03788cd677339JOf/CQ62lEOisjxgNSVel0qJMrc3JxGR0dja8p2u61Hjx7Fe3KqMPCQeFVKjiD3pmKn173IIVsWyFp4u1WhUIid2jzXSimc77iH96C8j7ljrVkzCgFGRkb0y1/+UsvLy7p7924IN3CfPKjHdewOwfNdu3Yt1ho0AbF1enqqWq0WbDiKjrKSBuH5kNdSqaSFhQU1Gg399V//tT766COdnZ2p0WjE72HuvU3QHQHKB1mF0jOnkiITgNEC7T01yIpioVzucRh4QH4HJgdGktD12k6unYW8nu/DWiL0UtJPiFUHBmEQgJIM2EoUEe8NDGERPIXy2Wef6T/+4z9iWwj6Juv1esQlxeJgO8NCoaBKpRJnWWDt7927p83NTX3xxReRSuCdfesKyvqOj4+DgnfCDMHnnRyao3igAUrCUAC+Mzo6Gs+NceMa3Lvb7erw8FDLy8uam5sLhMAasXaOTPr9vu7cuaN//ud/jmoc78hwJMI75XI5LSws6NNPP9Xt27e1srISeUoMDsazWCxqa2tLL774YnTle4H55OSk6vV6yAiGqdls6vz8XL/61a+CcEPpCD+8/ppKrd3d3SiCgGnG+/oZH+4Q+L83RjzV0jm8Fhb6SUWzHqsBpzzegSABCkLfcw++y8+BOvzOWVQpobax8HgtSq2IQxAOYjKHwtDfGA0sXb1eV71e1/b2thYXF3V+fh7kw8jIiLa2tvTo0aOg2mu1mur1unq9nvb390MxWLROpxN9lbwznhWvThVRtjYWxhivT+Mw70yMRyxMdwbz53PMdTudTuoQ20KhEGWDbCBFTA+0Ozw8TB1xt7m5qYWFBe3u7gZcZg15NuI05jefH2wWzQE3Ozs7qSIQ8rTEoB6q+KbEGPiRkZEwZKxpsViMgoEXXngh5gQZRRbYSrTTGfRmVqtVNZvNQHHT09PhkEjD4CWdlEQn/Gj1p+YhsY5PGkBAz0uhNE6GMJl4LC8h84Q/sAFPyAvj3VB89q3x2lZgEYuP5UIgHRKxMLBpBwcH4XkeP36s73//+3r55ZcjIX50dKRyuaz9/X0tLi6qWq1qa2srlI6ENgYFIqZcLkf9KJANEgVjwiZbkFleyODVJ8wHhQ8e67BOzqDS14lRpUwQxHN2dhYN2cvLy7FTG8pMFRTKhfdptVp699139fLLL2tzczOei1ieNXNCr9vtam5uTv/3f/+n559/PrwcBd+s/9nZWRSfw3ZTDohC0I7maRwg7vz8vFZXV/WP//iPunPnTsDyLAIjpEERidkJRTxtRrUOBh+2nut5Lt1LGi+lY5f+pCmLD1ckfk8dJAtNvOZdIlgVPKaUJF29n9K/izKxoCyaU+Ncx+tNCdCdLQPK+ZnwzsRSjMzCbW5u6sqVK1pdXY1FwCp7hRENsrOzsxEPAh+LxWLUbEKISUmaBxhEXEnCnnnzPkovbvAKJupfKcBGmbwRGgPRarVSBpH7VqvVUBzYTnpUMWRjY2PhBba2ttTpdLSzs5MicID9pIIIRcixTk1NxdkdkoK1xWBgRM7Pz2PfG5TJYbSUFNaPjIxEN0mhUNCDBw80NTUV4QIxN4YY1HV8fKxmsxmeHcOLMgFvYfGnp6fVarXCA2IUWRPW6KmWzknpnKOXk/mkYCUgMBB+vwbfQwGwbiiWpyUQPpg1ru1FAlgwrCfwwxlhL1xGWJzVIx6R0qd8QdDcvn1bH374oW7duhVbNKLM29vbKpfLcRDN8fGx5ubmdH5+HhvzAiclReVQFq57GRrxJcrPu8Jckq6gfpR/Hx4eanZ2NkgKyuSIoZy8wjAwR5VKJZqEQSaU7jnL7rD6gw8+0Pr6eiAHalmZU08FEGaMjIzov//7v3XlypWoH2W9MMyQRnAQbhCAo5IiRwqkLhYHO9OPjY3pu9/9rm7cuKG9vT0VCgUtLCykjqpnvbrdbhxoC5RGcZ1VppLn9PQ0mtAx5hhd1jTbPHCZMXTaw72cVyoguAgLLhsv5Qyse0WaR7Nd4sRzHoMAC+jK4H5e9eMdCvzsosHC42WhyclNQUjA2KIkJycnevXVV7W6uqrl5WWtr6+rWq1qaWlJ5+fnWlpaCsFCYdlxwCtViPewuBgeh+mgEWIpj6GptyT3572m7GlKLOhld8wp3kFS7LzG2ZYYIilJvZRKpdSOcsViUevr63rttde0u7sbwofi0r4GWcT8jo+Pq1wu65NPPokaUHKTdF7gfTHSkDCsm6fRiNExVoQwxWJRP/vZzzQxMRHGstvtRkkb6yspak+5LrsBQlbxh3cnLQTSYe+fRqMR8T3P8iSe5aIxdNrDqXcp8YperwqUAGYi8FkKmAmgl444Bdjg0NQtOQvIz1AqqnfA/cRnkBc8qyfzc7lcCAExH6VTk5OTAZvw6hsbGxofH9d3vvMd/fznP9ef/MmfaGtrKzwZpIY0UBo8Fx0jvBMpBapnUH7v2pCSuJsYCi8lKTreYQZ5BxLveGYUGtiKp6I4G+VEeX1rChLzu7u7URHUbrf18ccf6+bNm9rc3IySQDwnnTzUGIOCCoWC5ubmVK/XdfXqVS0vL6cUw5FSu90OIse9DL2NkqLQG8M7MzOjXq8Xu8H/y7/8i+7cuZNqlAZWgmJINyFjuVwu2rmAnbDLnDyGnLlDYBcJz0l6OHHZMTRkRbilpDKHlyGgduvO57D+WEKvKOHFEDxgZjYfCdzCu3jdKJ7alc/JD58cckUwoX5eA9cDamLxiLEQllarpX/6p3/ST3/6U0lJy9T8/HwoCIepnp6eqlwup/oREdaJiYlgASEqeGcMoFfsMOcrKyuR4vA0iLeYYcC8akdSyljl84Mm5YODg/A0pVIpihmI6/iTz+e1t7enH/zgB6m9dSBFiL2Jl/n92dmZlpeXtbq6GmkdDAfx5ujoYEc3CggcYlOEzrxRTE7Xx9jYmOr1epSw5fN53b59OyAl5JeXN3rhv3MIoAnCHn6P4cSI+iFR+Xw+NmQm7IAEfaqlc56jw2ITJ3oNaja+5KG92JZYQkrICfdiCK83JDt0IY4BSmMMgFlMDs8tJUcg9Pv9EDzeDTqe76AIkAwoDZUdd+/e1UsvvaRutxvHv9F7yKL1er0gaCjF8s50CAv6FmFnMSzEThAwpDtWV1fDAwJPs7WhGD68ATkyL+lC6Ehh9Hq9qFXFgJLXzefzWl1d1euvv65arRZpK++SALV49wppg93d3ah9ZYtISak+zsPDw4CGhB2dTifO6uj3+/HepFFGRwd7DZVKJW1sbOi9994LSA85hFHCCGDYcCIe8/J7nsvRB9fyI/KQH2J95JNzSp5qHtITnnERS+RLya7hniJhMnzHs+xGssBQFAjBAQKjGDwHfYDATpR1ZGQktvgAdniZVaFQSDUG46GBdVh1Ke11YGX5/+HhoRYXFzU/P6+tra1gSsndodwIDXAWiMwWkkdHR2FxR0ZGND09rWazqb29PUkDr7C4uKi5ublUdQseBWN2djbYdxZihWJ7tgWBSMJDsC0HwgpyAO52u0nnjCTdu3dP3/nOd9RoNIJwAdazI5sjKJSMLpONjQ0tLy/HfbKyBT9A+EPKhZwwBgUjymZZlCLmcjm9/fbb+slPfqKVlZVUBRkeG5TilUa0ulEUwfUxOOQ+QWnEyXhenAhx79nZWWrXgmHG0JCVxPnXfYZJZkDLU1FDC1D2eygJL+5EBp9BgREmBAcFhEDwRcfCeQWPExR4XLybwzspWRxJwWpS2XHlyhW98cYb0dGxsrKitbU1NZvNUHasLQIFjKX9ByOEwlB4TgUQMQlChjBBweOlDg4ONDc3Fwlw3pWqFdINKCNrQcUOzC2CzhzXajX9+Z//eQgjawIphSfwJLnHwb/61a9ULpfjPfFuUlKTy65znAnJO3mLFowqHurk5ERHR0dxTsj9+/fDwEiKOcJ4ECdDVGE4WR9nR904wY/gKDqdTrz30dFRCslB9PAOw0DWka//SHrgtvE4F7ljLFL2d55XJB7B61Gp4pAUhhOh5sXcg3kvG/+XEuICK40F5hpeBO71kHwHKhzLmN0MCpIgn8/r4cOHkaK4f/++vvvd7+q1116LmIo+QVABbC1xmisEu5Vx7qFvRYFyYXVJ5mMoEDJ6ErHeEDPEYbyD19/mcrnICZI6kBRC9+qrr+rx48fRAcLf3knvRB8weGRkRKurq0GeeGqLjalACXhPehmJEyGyKGfDCACpX3/9dZ2enmptbS2en2YCjC1KDZHGGSJe9E/ROYYZuO6sNe+HfBF7Y1iZB4yn76t0mTG0h8TD4MW+SvtduRjZhLakFPTk/xAbBOT8P5s3Y6I95wjhQ84SiwU5wN8E91JyZJukUEBiI5g7T9K70eAZDw8P9eabb0bFDp/1crbp6emAqdkE9Y0bN+I9qVbZ3d0N7wjsBG574XyxWIzt76Xk6ACPAVEaYmz2JmVrShTv4OAghKper6vZbOrKlSvhTRFMT3+hOMTxUnKc/c7OTtSeQuiBYDzHSyhAHM8BqKwvp3shf7Ozs/Gdw8NDbW1t6fT0NLpBgO9wBhgmns8JQ/7PGtP+5g7ADTzcB9Aa40PoALPupONlx9AKKSVbczh8zA5eFK+C1eXnECBMFJ/D8jo7ygJyL5SK54BA4hqwX1h+hAcPxaJ4NQ1W20kc4gGnrp0oAdpwfsdnn32m559/XtevX9ePf/zjeDYnm/DuMzMzwd4Wi0Xt7u6q0+lE3Li9va1qtRqtWBBDGB7miTmq1Wqp9qRut5s63x6UwPcRRnJ+kiKnWS6XtbGxoatXr+qdd94J1tKL2T1H6o3N7pU2NjZi60aYZZARFVxAxcnJydhDCMGen59XPp/s91upVMIz3rt3T++8846q1aq2t7d1fj5oiyuVSimjKiU7TQBXWUs8ODKBohFLghKQBfKwoDUMBLAY44f8+zUurVtDffoSg4eFJsdaYaEZwDUPemkB8ooU4CNKy++YYIJuvBYTi/cAqngOSkp2g0OwsMTZ3CfkD0K8t7cXlg+F39raig6K/f191ev16Hpgv1dKyCqViorFYpR2FYvFuKakSG9Ql0tdJl7W4TeCxbzV63WNjY3F+YaLi4uppLqTIQgw7CCCw6Gjb7zxhjqdjtbX1yM2xUCBHpyJBaJxpN/6+nrcm4oYPsuanJycqFarBbkHgmq3BxtxYaSA3+ROT09P9d577+n+/fva3NwMKH5ycpIqSCGdQkrFlYPtQXAWfA6Og9gapTo9PdXW1lbMfZa0pNjFFf8ilPh1Y+i0x5MGMJLPsa0eyphlnMDuJL0hcjyHSUkZzBxCzCQ7OeM1sN5kmu0N9OodhBwv6k2uXiFTKAyOs6bUC6UlbgO6QLA8evRIf/qnf6r19fXYebvX6wX8JFHOewFxgD9eUO4nEOPBSSUAQykVg+DiexgeKcm1YWBYE2IuKqyuXbsWhBBrRDKcogkvzqB+FuObyw2OmoN4kgZEDczv6OjgtK2Tk5MoCAGGnpycxBkZGEF4glarpWq1qjfffFOff/55pFXYrIvnYp1Zc5oKUBbYaS+LA8K60uJBmRt2VmfuvAEbo+adISCpp5b28FK57ACSuTLB1GVJGSlRbpQUOtphBrgdAoRYkBI3h2DOjHqgjvWGQCoWi8GA8dzAX2fIiKnoyvA9dXK5ZFtBFoJcn0PCBw8e6G/+5m/0/e9/Xw8fPkzlz0AAjUYjPDwEAcSHe3d/XwQBiEnVD0XhQDsEA8NB+gWkAcyCpDs4ONC1a9fCOHrZIAlzFJhQglida2xtbcUJwt4LiIFAWQgtYDH9DJBOpxOxLPB7b29PL7/8sqampnTr1q1IYzhxBeOKggGPIcL6/X50oEhJMwPr6HXUIBXgqpTmT6SkKYBdy6WEjMTQw2NcWscu/Ukl/ZBfNbKK4eOiRk0vnfMco6cmJEWQjIJLSkFgruNJfuAPCXMvHPAEr1fhoJAIGP+Wkj1lyZNCrhB/QXrs7u6GUaJ6pF6v65VXXtH6+npsh4iRYuMrPCD34l0waEBab6diDjAwxEDU8uIVKF0rl8vxc64/Pj4e3fdLS0uRLqHLA5iJ9yHOzuWSk52oF63ValpYWAihBsGQ5vE0CuuB8DuRhyLwnLu7u3rzzTc1Ojo4t5MUF+sK88oODqAGjJakOFbOuQFCCZSZgbFCkWHbMWQ8I3lmZ7uZc67rhTCXGUMrJNaF/3vtpHsbyAz+/XUPhXv3ScGSonheFADWx3ozcQwWnO96VZCX/hFvwthSpcG96RpnR20pqcrA6/L+5+fnwSYSR1CsXigU9Pd///c6Pz/X6upqqvMjm4QnZgElkApwOh3hZtC0Sx+lpKju4R0xKpATzONzzz2X2ksVJWO+8ILE9E5WlctlbW5uRlMvz+iVQqwHxg0yhzUh10j6hwbgVqulpaUlvfvuu6rValpfX9fzzz+fYo/b7bYajUaqdNNjYj7jxohOHAyBVyp5nIzRAqbz7qSHjo+Po1yOQgtHDqCzp+ohXbE8ZYFFiwvnk4Zg6ct9lF81PDWCBfPkPGSNe1IEBIhC1wBn02MogJQIPVZWUurYddhHYjUEmPtigb2wfXp6OrZJxIvxbJBDjx8/1ltvvaX33ntPDx8+jHYdjuhmwYm7scSdzuBQU7wI8+3dMFSzkIeUFH2HnpLgHAueCw9NpZDHboQI3AOSAsMFgeRxGtUwxKlUbUGqAR3xhig6XpFTqR4+fKhr167p9PRUX3zxRfQe8m4gBiAtsRroJRsvs058h7QPhgKDDosLYUVKC4dBjTDEG7tBZD0hNdnZiqSvG7/T2R78jJFtQOYFLlM+hLX0A16lJG51COqwAEjqrBfsLkJAYpzvurIhCFJSO8l7olQoNnANYcCL5fOD7nnybMAnSakC9W63q0ePHun+/fv64IMPdHh4qHv37kVdKIKE5yQNBGngRsjL07xDglYulI/0Evc/OjqKTbfYMpESNObE1xNYBplRKAx2F9/f39fm5qaKxWIUzhO3Sgphp1ma9fK2NNha4Gyv19POzo7K5bLef/99HR4exvF77OhOAYUrsp+Els03cn2MMoiOayA/buwxvJIiVYNhlBRxoe+GjoEBEuP5hz1OYKhKHSbUR9Zj8jlPW0j6WqUcGxtLnUwkJV4Vz+FQzjG6w1dXZimJK714GvYPeOo1mJ5Xw4s49MVz4LlJ7qMkeFQUkZwhhArPubW1pYmJCb311lsql8u6c+eONjY2NDMzo5mZmYCjQCUvXkCYC4VCEDoYCqqDvE5TUuzoDeGDguMNMDZAPd4HsgYFGx0d1fb2drCUzCdGEGF22EelizcHjIyMRG/i5uamCoWC3n//fT1+/FgHBwdRCID3Zg2Air53EtckdJCUgqx8BjgqKZ6Neer1epEGwjOSa4bsQdkwmswjiuwhBHPrOezLjKEU8iIP+VWfI/l7EQlETAk17MOJGVcMT0ZjsZ2FdAuMtcNqMWkoZbvdjpYnjwUZ3E9Kukp4Tm/7AvpgVfP5fBQJADudeXbGl4Xlz/Xr1yOXSLUH80CahDiJ9/A0EcRJPp+PMj3mgG4SnhUvizI664ihwkvzvLDIxK8QIRg1ygPxsqQf3KA5LCeP+/jxY7344otaWlrS9vZ2GGU/y5EQAqY2W9+Kl/S9nJADikQ8vYaRoHQOJcdz835AbG/XQvlZ0/Hx8XgmL5pgbZ5qHvKikU1+YhmYzK8aDiskpQSNXCIxHgKHZUKo8JpeRoZFIsbxY6+BvuSunCThWYAdlL0R6HvhAYUOKAjsnu+MB8x0Y4IHwmKyGx47pS8uLurmzZt64403Im4iod5sNqOI+fDwMNIwCCyKy7VHR0cDSnrKwjsUnKRyAgeU0ev1oqb04OAg5pjvomgIHrEtyOXs7CyK2Dn2vN1uRyHF0dGRvv3tb+vs7ExffPFFNHpDeLGeeK5OZ3AGCrAVWSmVStF7OTY2FtuBjI2N6eDgIIwucofno86UTbRAIZA/xJ9AUAbyhxfGAAOXMVD++cuOoTxkltTJ/k5K8nIs7EUelRcCXnFNFIAYDwX1xYV0cULDy9Og1GHTmAyUEjjnQsjngWDZjha8mDcY4zlg7wqFZOc2CC2MBfG0l+LxTMR6eFas+Le+9S2Njo5GUQFUPwO4Oj4+njoTE5KNucAYYHyA/Twb74XQIuTkWvf29sJD8zlQBmuLp0RR+BzECPPKRlLlcllvvfWWer2e1tbWYksWL8pgPUAho6Oj2tzc1PLychRzE9fyPhhwvCwy5C1w3IN3xOA6LEUWkS3y1zyTG3jmL1ufi7I/qbz0ojG0QiIwDLeyvICU1Dh+lZfk5bxAwK2rK6yU7FpOvONpDu9xk5JODiwhAuL1qlhct5akBRAi36nNu0tglBF4FHF6elqHh4cBpfibZyRPxfcQBGAx7w8L2u/3dfXqVU1PT6ter2tiYkKNRiPit7m5ufDwrI3PAe/tsXg2vud3oAKU7Pj4WPv7+0Ha4B39+UEpniuFgaaLBXZ5YmJCf/EXfxEtaRiaXC6X2hQaAffCDQwKtcfEj9TzOhLh574tC/ErxKCnOVhPLy8kFYJse1G9IyTuR/UPc45x8NzyZcdQCumkB5OVdcdYeSbjSe76IsuRreAhn4XgepDN5zzRT5WLNJhcqm3cULAwwGCeGaXG4gNv8R4cbiol0BYPR2E3BgBri3EhxcB3od1ZPCmt7MRQ7P06NjYW+bmHDx8Gi+yQ2t+V+UBhgKA+FxRaQJCRtGe+2VUND0WnBgaQdyft4ymBo6Mj7e7uKp/P6+bNm9G9Ig0K53u95Eg/r25ijSCREHbgKMUXtLtljSMyBCteKpVUq9UivePxLGuNvGRjas+hexsgn4EI5DPoBedf4lmHGUOTOs5qZS0JL+WKO6yFYAANPY8EG+pFAyyEe1z3iigo1ldSxEB4Fcf7TqBQeiYN4An5QggU3hdWdXx8PPbR8fpGLDhWlveQkj1kfcc94jNgIJ6MdqTr16/Hu0OM8DzsD4RwomwIoVcoQczA2BLjEh+jrFNTU9FFgpfP5XKpA4zu3Lmjbrert99+W1euXFGj0dCNGzdUr9e1tbUVggyScIRCCR8IAyPF2vBstGrRHsXz4bkxEK4wrVYrzlRBebknRMzx8XGw+77BNXOMI8BgemoEeXN2GljLvD9VlhVsjhJcNBD4r/OQTxp4H6/88QmRFJafyWWSMAheJsXzw6ih1MRfDjU9L0mJmMdHGAGYXk8ac00vy+Le/k58noQ8xPg1R28AABpySURBVAzJaRQ62/haKpUC0jIn5XJZMzMzmpqa0vr6ur71rW9p7beHkR4eHmp0dFSPHj0Kr4ogFovFqK7BmtPuRYfJ5uZmEFWzs7Oq1+taWFgI4zM/P69cLqerV6+qUChofX09igVop4L0wYOiaCiPpFASUknEXhSOk+MEvaAg2dQVtarIA7LEZ1Bsz0NKSd4UQs7l22NH0A4yhnf3kI21A80NU6kzdB4SBsmt/EXjopTGZa8vJQtE2ZZbKhQL64Oisjgu+J4szhJCLA7xnJM7xI/AETyXGyPiH5Qfb+xlV1JyVLrPy/7+viRpZmYmcomUePHdQqGQ6jgnVUOcxo5rlPexveLOzk7El0dHR3ruuedULpc1Pz+vTz/9VNevX9f29raOjo704MGDuCdGp91uq9lsKpfL6dVXX1WpVNLa2pqWlpY0Ozur5eXlII0o6fPSOkkpj82mWRhWjDrCipH0lrBms6mZmZkIVTCasLbMK2gCw8y8eCkdxsvL9VBAvC8H/rJGQHdifyl9xB/XAV25okL2gAiGGd/IQ6I42Y6J32UghMA0JlBK8oJOkqAY0NtYTPA/cQjejoVzssMJAyAPXooyNe7vOSqv0KEKhuelbpWFxNvhCaH0iSclBRQE+k5PT0f/Ie/LQjP/dCpgHPE2+/v7EWMh8Hfv3g3lvXbtmjqdjlZWVlKGCqHj/RDWs7Mz1Wo1zczMxGbWn3/+eaAAZ5jxSnhCPIgzxEB4DCwtXNSL7u3taWVlJUUQsbasq5cBMh+eXvLUDnPH/IA0nKCBQSYcQSYw8B4HApO5F97c67lRRo/XLzuG3lPHb+AsnQ/H15cdvBBBPMoAXe2xKxOABeI53MJnYyW3jCw01hFWznvoWHAEi8WS0n2XzjKiTB7/SgoCB4OC0HoRA0oP3PEDZ7woG4LFa1ZJUeCpfPNgYDVkDKkg9qRdXFwMWIvgk9ZwhrvZbMYWJJ6rZQ4ReOaEbgmK7MvlcirHidfCKJyfnwfJwwbJkGggFtJp3W43dhHAG7EO2ZwghpS5xBhT9M+zsxasPcgML+ztcJ6LzRKCGHJnf4cZQ7k1JpQB+5j1jkDJYR/Gsb0rH9f3iQKaenEx98Nz+nPB1Hlag+uQPHaWDgHgOk7udLvdIJX6/X4oHNssIqxYaxRESroezs/P46QpZ3055FVSLCoVP1SE5HKDDakIH2j45Z6zs7Pq9XpxulW5XE7tAN7r9TQ7O6u5ubl4Rt4frwrEdFhJTMxcoMAou6MTlIXUzvHxcRBYFEQwgLGU+QG1ySFyXbw47yYlyIfUE9fyZyVNwe+Rr+np6dS+qdzLnQk9mxgPjx29Lpb3JqTC4LDulx1Dd3u4oGfdMZbOKfnLDuCBV/A4Y5u9j5TsWwJDBoRwLM/PIC183xbIATrsiR+dteNZsJ4UsrN4Ho+QaIeNdlbaG6uZP0/ZYGndAAGjarVaqtaWd4atdHIin8+r0WioWEx28PaYh+IBNmXe3d3V4uJi/B7ofHp6GuQRc056x9uNMH4OF1mbo6OjgNluzD2Gl5LqJ+phSbmwjjC/ICjkwQtBHDojN6ABQgrKAb03N5fLRZkipA1/wx8wL56r5B3c6XgaBHnzGuTLjKEDP483sp6RGBPLftmA1lMaX4W5sTSeRmABDg8PA3ZkS5pgTVk0KHCvWIEowZoiRDCvzi5ztgRF45ATfBaPgleRFEbKKzm8xKpQKAT1XigUYs8bFLhcLkcs6RYXD8t68GxAecrV8LqFQiFgmnt1kucIOgUYvJ+kVCsbioUxIDZDmSWFp3bFkBQVSRgeZ9CBtxgnjA+pCNZFSjbVZn4x6PAPIBNPPTGnGDSguRe7IFfEhtzfT4wmNAAes5bZum3g6zAs6zfaBhJ3/FXDGa7LBLUIi5MwDA/gnb0E6lHETUKa+6OYXsXCvbwp1TscULRerxcbGeMBJKW2j6fiJJfLBeT1sjJJUcNJW5bHQIVCcuiPw1KEEw/h3hePiHcGCkNKUFPrFDwpCPcm7XY7dfIUqQXQBfMKbCXd42QPrCyes1gc7KSHtyY2Y32AiBhBN37Af9AHXgdFRzE87uQ+TswxQCF4OqCqF0F4UQFrMTIyEnAX78jzoGwoH5/h3xh9Vz5i+GHG0KdfsSDZmzPI/fGZy1a8e3DsA+GmL5CCA65PiRY5LPdSWFWgmkNaScGCktil4p8UCJ4KltRjPpp/8/l81JNCAHgHBMl+j29ZZM+7UZfKIrKFBnOay+ViTx6Ir+3tbdXr9YDmtHzxjNyP1IGU3t7EixuYT7yHM4tsP+kbAntcSULfzxrh83yG53OOwD/jRgwIzFo6QcM7SQlExJt5LMyO4sSxeEmvU+azPhd+SC8eHO+KPHoni5dGYvTRAQjBYZjWoRuUvWzuwgta7OYx55PgKNfDQjJhXI/fozDEZNxDUniYfH5waCiTTUAOAcTkEnMAwzyRjFWm3MoLwj0WAuoC7yAISElgiTEKrVYrLD3ECe+CB8Irs5jdbnK8OjEQAry8vJzKW7KDG94Dw3R8fByxF94Ab95qteJwV54ZY4DiEjfiNbwKBcg3PT0diAQZYR6I34hNnRzxbUOoysKgoQTAbBAGEJXnpVjD930FshKa9Pt97ezsxDryPhhljy+RK9hYT3N4iaa3qGWVkVY1SRc6rq8aQyskuBnLceFFf0vOkKiVkoZXhmNrPsPiZZugnbLmO1gp4h2s6snJScSJxBngfGAjpMHIyEg0wkKVY0kpjPbkM++Wrf6nHQpFBT5StI5QcJYEAuP9hOTDPJXR7XZVLpejdA1BITFOS5ZbeTeaPDtzh2ChoMBgkvKcvZFdE2JAjihACb0qhdQJz05YwPMSpyLwNA44qgFG4oW5PwwxRgSSBaXxpmOMOWvhaZrl5eVUaIHyA6UdXWBscBJAXZQUfUAmQBUYbBT3qW7hgWJ8XaAKdADS8dA+mBR+59b7otympFAavouA+t41KBNxD/CK2NEtGWViCAfxF2yfbzIsJfu30H8Hzc3ZkN4E6wvIIno8QQUOyk1xg8dIExMT2tvbSy02BBPvW61WAyqyLsR/fIdcHoYAZef9WJtGoxGnZDnJQYsTgicl27V4ugSCy5ufR0dHg+jhmVEQPL2zxBywi2HymmTkAkXxsIntS1gj5IgCBpAVSAzUgsF2xWHtQEfIMWiL90Z5PbctJRkD5HqYbMPQ+7Jiedz7MVgkFthzltmRzWexIMBOH57vJC7gu0w8C50t2naI5DETApHP51OEBl4Xi4yidDqd1L6mWE6PMYhVe73BHqveq0fsgrHy+NFhoLce4Q3IOfJ8KMHk5KT29/ejiRgINTo6GqcaExPWajVJA6Ug/+YC3e12g/4HUYACUEKEnYFiIegO5VBK92oIOTWlrjAUSPieQDCvCLWXOvIcniqCSMryG/wOQ03+1BP6HnO7vGF0MWIYApczvusQFUPnOezLjKE9JBbBc3QsBoLEIj2p1tU9pO9/+VVxJj8vl8upnB1W2ZkxFKbT6QTNDvnggk3nAHAT2hy44QXnKK57aSmx+u6BvBQLj8FnEG68DSQZ8+bxlaRIl7jFdqVAiXiOfD4fKSCe8fj4WEtLS3FfNvZyGM99iJ8xPMTBnncbHR2NqiiH7vzfK1+4Pt6f7xF3OTNOnIgnAq0gaxQ/8H3mOuv9MNAoBaQf78hauceXkjQFhhoiMUsE4pjIZcP28n3Pfz/JKV00hlZIrIWzcggRA+j3VdAzO1zgsgP4ICXnXkD1e/7HKXEGiiUpFJCfw4K2Wq2Ap/QgotCQLiglOS6Ps7D4XjZF7IYnR8B9hztJ0UvoJXvE3k6v+3b7fl/3FCgAcR2/w5MTFzlTjkBnSRyv90RpeC9QBk3FQD/mxM9SlJKCbFhIP0+EsIa1o8oF8o5TvjAMwFnCDhQOr+lFFZ6k53cYIAwk8bT05c2y2EaUkALnAgrAi/J55hdHAYp5klO6aAxN6vg2Dl5H6ooJRPAg/0mDF+C7Pry9ButNgtfzdpKCzcU6MlH82y0vEAlPAOnC/bwoALiK9UZgs2VdoAQ8Np7/7OwsPKuztA5nECBnWPEoGBMEAwNE/MPzsEZ8l8+gTP1+smO5C5bHyk7WkZagVczTB9yT/5NPdRjuDeXMP4QSa4HH8hiuWCyGEeKdgY4YEY8FkUmUl3dgTlx+uFcuN+jnhDDKQly8PfOArHn6xItGeG8MD+s8DFyVvkEe0ifOCRssrgvmZd21py+ktAJTEMCu3lnP6zWpCA6pDKwUg++j2MAPnh+hYdGyiwr0AuZwHUiWrMI7ZHPKnrjX41piNtg+akHZiJfPcLgP3lxKPKtXpDi0QvF9v1cS4ZKCWHHFw3iguNTLcm08cbbInvjb0wRAWkkpdMNc+z2Iv1z4EXwngZhjwgzml7XBYHqI5WRPv99XqVSKvXnwcBgjbzhg/on9PaRgTVFGlN7rbocZQ1fqZD1YdjB5PjnDsEx8HvjHOe0euzl7y8RQe0mMhYCwsN55jlGBLcWYSAq4xEJ4vNzvJxs3YT1JNTgycLiCV/DiawbQFkH2cIDvcA+EkQIHPDUnYDH3MIZ0J3heF4IL6I6X8NCjWCwGieSlYBgC4B8/Y14wQBy5AFw+OTkJCI7nRGm73eS4ceqf8UakVoCSFKhnjR+VTCjuwcFBzA9Kj8H21JWUNAo4H8Aawa5inDBiztA6sYcH5xouo8OMb1Sp83UDwcCCIdgXpUuIAxB6j3f6/X7sCD46Opradc6vA2yAeOFnkgLW4SmAr0Behz2SUjnJbOUNi84isijMCQsMg4r3GB8fV6PRCKInC81RcPekxMtSwvwB152pJL2A0eKenvd1RhUmE2XC65OGAXriYVBiPC+/878lhaEgTnZFAGIC8T21xTpSj4zC+9z67t/MP+hESro0PFmP7HFfYDLG040thg0DyjNnFZkwjXfDYEgJSvTUyzcZQ6c9nlQw7vAPYXHqmz9MCBCCGIsFdpiJR4PV8t/5PqR+bymBCgg4yp5dSL7P80jJ6Ucoqws5z8diAeFYSClpE+K5KBlDqXhurwsFquERYGg9bnd2GA/tHn1sbCyOdWMuuB/v1e12tbCwoEIhOR4OD0kqCCHFe/d6vWjE9p8zj0DbbFcEhs1/xlrw3l7Wh2HhD8UTfngtc83cIY9e3eOGBnlDGVlrfu4MNzEqRp9rsP4Yzix3wZqT9sLLwrgOM4buh7zMDbLQgMGi4J2w+O4xLoK3juFhLvP5ZJdw974whghzNnHsDaq+Fw/NyCw4Ao/FRQCBJdl+PofK9BnCmPr2FXhdvLZDNH9P2qEgdjxnRnzpzB/KDPxzz+DenoIIFBEF47vNZjPiPAQwn8/HOzlxxzM7YYQBJNbOxoPkH1FWqnOQBbyQs9MYC54LmcCjYhBYd4ynM6ue5nEo797c39uJHlAcPycc4715NmC7y7Knny4zhga52RYTHzzsVz2Aw0j3WI7Fs4wX3/Pkr8csTj+To4J+9qQ3ZVIQLVSPZHONUnISFnQ/8ERK9lctlUqxUND8MIh+fDcCinAQ83g8C6XvFtyNlf/OvTOII5fLfSnBzuey6IDnwZB5LAbD6wrM9d3Dcf9utxskkJSQXJ5v9TYl/9sVFCPLH+Ai/wc+k6LgvsSd3nqHDIAGPKXm5JIP0iZOhnkROggNw+Boz+cXR8HAADy1woCv03RYw4vYVQJzSQFRfOt9hxvZ7+dyuag84Y+U5H+AX1hiZ9pQCiwycIviX9+IiO0bqe+ElMBS93q9gJtO+rB14fT0dAiGQzuKynkXoK+nVVqtVigCXgIBBj5LCiNBjIkiensa38NLouCkU6i/5XN4D9aAmByBlhJYilADb3knKdlXFuiH0niKAy+D9wdqgzA8z8s7+S7gXm8KjOZZ2+12tIQxPPGPN0Z5MNKw21wLg87nQEXewQGkRUmztdroy1OtZc2mPS68oOHy7M+9JExKqH68EN8DLvIZKX3EOdcDbgI78AIsGNcjEPeeSBgzSUHDe9kasYD34nFfTzHg6bIEB4rp+4h6eZwzg55SYVHJDaJIPBeQ20vE8ExeTOCeDC8CZPfKIthAL25AsXlHV1ie272o5zRZCyAxyX3miLX0vWqc1HKFhBlHNoivs7EuipblLvjDnPI58qIUZrhnyxI5yL3H2VlyEkOfHX7vy46hIetFyuYPMGxlgufYpGTLRBSPRc4aAk89ZH/uEBS4yOJ7OoaJxZsAm2kbQljJdSJssJlSksPzRSWXyL2JT1hUF3gpMQgUkaNwWHOKAzz5jVfgRCs+m01eO5vsUJAYG4aZZ/F34d/EzqwP8Bx464bV0YOz37DNGBTPy0oKdhpl95gYWWCNMF4oPeuG8QQV8bzuib1H1TdUltId/g41ua7nFJGJr4Ojw6b8hoasFymB/97jjcsMt6xYOa+q8HiDiSGuyMabrgDZtAeQyWFRr5ccP83zE9MCqXK5pN1JSqpXnDV1GIelh4pHsBFoj2d4JmI1Jw1II+BRPcHNQKh4dryHQ1eQBffwuWI9mQ8QAWvMvTy3zHt6ixcwUkqqbMg3ZmWG+WY+nBVHuZ0YcaKLz3EvRyVSwm84YnGjTLxHjpb1oeGbMAbldnTg78Bn/LkuGijtMOP36iG/ycDqeQU9O5W5tfa0B4Lv8SSLzO+ypWAIFdYV5cdbELvikRBuvBOw1yEbTKlXmzj5QUMu+6v6u2C5PaaC9UVRgVbMz0VpIS/pIs7xz2B0PB7i+tzT85Xsv0MPJPEV70386zu2s4asF90U3mKGsWPePKfrIYGUGBfm1tNToB0Qj/MNXu0DgeXXI73mfAKGhWS+F/sTCrC2bqgu6kry4TI4zBh6X9bf53AqGYHx1Ip7MY/pLhpOcyOQLCIQlUWRknNJIHg8bvBOcLYIyeaXPKXiwsQ7+X4qXB8BJK/mMZuk1OJ7vOXfx/r7NhnEUVJSMuaxZblcVqvVStVceirBDxz1xlriSgQf74mC+LzxfLwLRs+PgifN4D2TDp89RsOj8V3W0w0UqRVXVl8riEQ6eJwV9gIDILLDVAg/34yZtXFD+VUDOXvqMeSTBuTMZR8Cj8fEYxE9CY4QAIX5m8nJ3h9BcBiFkAJDvDBAUpABHncQo7BgzrY6PJWSqhA6OrgHAoEQOzR1Ch4h4Ho8H4JHoy8eEoVBabwmlz9Ox/O9bLeIl5cx3zwXHlTSlzyuJ9ydQEIxiJ9RBpTDtzjhuvxxyOspC1hkYkDWxKuYeC6e6fDwMHKxrDPe0+csO5A31qDdbqd2O2eOLiPjDrmfah7ySWNYmpcXxKq55/H4BaKFSeJlHde7svG3F3GzFQWxne95A9xikbxlCYEBfvrz4dmBY+41yS1mCR/akbwWFg/uJ131+0nnAE3ZxJU8JxYdZMAgVdLr9WLjq6mpqZgPiA0UCi+IMWOuuaY39kppQsP7EX3TL67ruVY8FflCKb3xNIQKxmNsbCxqbVHKbA7XCzQwntQNe96TdIYzusiNZw+8dJDhPayuaF9F6GTXYpjxe1XI7Pg6BgqBYFKkNFXswT+/90oaD5hRHFdyj1Owfg4FPX5l8F2IFD5HvWc27sNDeCIZK4qAOzzD+BCfev7VUzOwqAi5Cx/sJgqPd0LQ3aDxfSe58DzeFuaElBcSAB0xFh7P+b+lhKFFqbJxPO/k+U4n7ZgfakqBvF4A4gSbzxtzzzMhQ8iYe7WsN0dxWTuug1EGNoPOgOdPGsiF7wN1mfFUICsP/STr4ArosYFPHOwXVg0BZdOkC1/IPJEzc/ztysfvsbxATradd1IAFs6Lv4F1CASfy1b781mEjn1cJycng3rHi5NWwcuhKBgHBAavSZ7SFx0hR/nc+yNYKAbxEYYKj4W34b0o/3Mo6zXIwF1SNhBzzC3eCaHmvTA0no90b8mze7zOunghAnCWGNTlzFGbQ00nXZylZr0wplLiEVFurwTz6/hcYpD/v0HWrMd7UooEK4MlcXYSssXJEl4SyMXi+3cZQERXCKymJ99dqWEf8S5u7bHcQEhgDddA2WAQWRRXVs9zUgDuTCbKgREiZ4cwwmrCADvr6n18KAzowYUM2IdnQeCw5KR8fA6y9bLAt7OzweZepIAgdPhMp9OJXGV2fSjK8FI1YlfehT/IgaMmfg7R5OQgigLLicKz1p6nBW1hfLgHa+XstRsF5Nflh985GvFyycuOb3SUwBMv+FvP6Hm8r/JmxBhZ2hvLCJmSJSmcDkegsgNFyQbfXlvqeTXeDS+ZJTSyHSIYDQTCk8sIA4IwMTER5ATwD4od5fJCBO7rkBwhl5Kd6jBGeDwpgaQ+Xyg690cZGV7pggdwBthTJ16YwPvh+b24wBlb3sUZWEgzhNYZcM8Z+pHjeE8n6/zsDMgzlzmUA6PHOlNvy/dxEMBUngN55HsYBPLDDpd5NuaBd39qComiXGZ4MvoyRI8rDp6EjhDye57ne9JLevySfX5vQM1CZGfquA4Dr5glM7yUyhUkW1fqdL3PBwRTsVjUwcFBzLHDYebTWWdPkEtJzMO8QMy45feUiMN3Fzj2vfF4GGbZqfysoXPm0kkf5sEPYGLzqJOTkzhjhPsTZ7InLsSOv1Ov14tj+ZyRxlCyxu4UslDWa41ZS097OInksoxsoYhwC7xXVqaycvR1Y+j2q8ue5oOVcYuTHW5dvup+CJEPdg9jki964YsCb37mAoCn8zQEwy0iXthL1PxvYifgNBaZe6FkQGMUH89yfn4eZzyi3A4dPa+KIUAxs2VnPndScvYm3+UzeFquCxJB8KV0pQzxcdYY8Hvyt1xLSsoCnWnGQ8LIojAO0bmWM75OIoGs3Jii0NmdKhwOU8nlDLq3Yfn74JFdHpgjdxLZGm3WztHXZUduGO3N5XI1SQ+HusOz8Ww8G9f6/f7CZT44lEI+G8/Gs/F0x1PNQz4bz8azMdx4ppDPxrPxBzSeKeSz8Wz8AY1nCvlsPBt/QOOZQj4bz8Yf0HimkM/Gs/EHNJ4p5LPxbPwBjWcK+Ww8G39A45lCPhvPxh/Q+H/KfQqTNj+X+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1769561"/>
            <a:ext cx="2438400" cy="25453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7800" y="5129212"/>
            <a:ext cx="754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&gt;&gt; mask=</a:t>
            </a:r>
            <a:r>
              <a:rPr lang="en-US" dirty="0" err="1"/>
              <a:t>numpy.array</a:t>
            </a:r>
            <a:r>
              <a:rPr lang="en-US" dirty="0"/>
              <a:t>([[0,1,0],[1,-4,1],[0,1,0]], </a:t>
            </a:r>
            <a:r>
              <a:rPr lang="en-US" dirty="0" err="1"/>
              <a:t>dtype</a:t>
            </a:r>
            <a:r>
              <a:rPr lang="en-US" dirty="0"/>
              <a:t>='float')</a:t>
            </a:r>
          </a:p>
          <a:p>
            <a:endParaRPr lang="en-US" dirty="0"/>
          </a:p>
          <a:p>
            <a:r>
              <a:rPr lang="en-US" dirty="0"/>
              <a:t>&gt;&gt; im_l1= </a:t>
            </a:r>
            <a:r>
              <a:rPr lang="en-US" dirty="0" err="1"/>
              <a:t>scipy.ndimage.convolve</a:t>
            </a:r>
            <a:r>
              <a:rPr lang="en-US" dirty="0"/>
              <a:t>(</a:t>
            </a:r>
            <a:r>
              <a:rPr lang="en-US" dirty="0" err="1"/>
              <a:t>skimage.img_as_float</a:t>
            </a:r>
            <a:r>
              <a:rPr lang="en-US" dirty="0"/>
              <a:t>(</a:t>
            </a:r>
            <a:r>
              <a:rPr lang="en-US" dirty="0" err="1"/>
              <a:t>im</a:t>
            </a:r>
            <a:r>
              <a:rPr lang="en-US" dirty="0"/>
              <a:t>),mask)</a:t>
            </a:r>
          </a:p>
        </p:txBody>
      </p:sp>
    </p:spTree>
    <p:extLst>
      <p:ext uri="{BB962C8B-B14F-4D97-AF65-F5344CB8AC3E}">
        <p14:creationId xmlns:p14="http://schemas.microsoft.com/office/powerpoint/2010/main" val="303167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62466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1644448F-C567-DC43-8E23-6DE66208985F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32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sp>
        <p:nvSpPr>
          <p:cNvPr id="62467" name="Text Box 2"/>
          <p:cNvSpPr txBox="1">
            <a:spLocks noChangeArrowheads="1"/>
          </p:cNvSpPr>
          <p:nvPr/>
        </p:nvSpPr>
        <p:spPr bwMode="auto">
          <a:xfrm>
            <a:off x="560388" y="1143000"/>
            <a:ext cx="6718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ca-ES" dirty="0">
              <a:latin typeface="Arial Narrow" charset="0"/>
            </a:endParaRPr>
          </a:p>
          <a:p>
            <a:pPr eaLnBrk="1" hangingPunct="1"/>
            <a:r>
              <a:rPr lang="ca-ES" dirty="0" err="1">
                <a:latin typeface="Arial Narrow" charset="0"/>
              </a:rPr>
              <a:t>Including</a:t>
            </a:r>
            <a:r>
              <a:rPr lang="ca-ES" dirty="0">
                <a:latin typeface="Arial Narrow" charset="0"/>
              </a:rPr>
              <a:t> </a:t>
            </a:r>
            <a:r>
              <a:rPr lang="ca-ES" dirty="0" err="1">
                <a:latin typeface="Arial Narrow" charset="0"/>
              </a:rPr>
              <a:t>the</a:t>
            </a:r>
            <a:r>
              <a:rPr lang="ca-ES" dirty="0">
                <a:latin typeface="Arial Narrow" charset="0"/>
              </a:rPr>
              <a:t> diagonal </a:t>
            </a:r>
            <a:r>
              <a:rPr lang="ca-ES" dirty="0" err="1">
                <a:latin typeface="Arial Narrow" charset="0"/>
              </a:rPr>
              <a:t>neighbours</a:t>
            </a:r>
            <a:r>
              <a:rPr lang="ca-ES" dirty="0">
                <a:latin typeface="Arial Narrow" charset="0"/>
              </a:rPr>
              <a:t>:</a:t>
            </a:r>
          </a:p>
        </p:txBody>
      </p:sp>
      <p:graphicFrame>
        <p:nvGraphicFramePr>
          <p:cNvPr id="62468" name="Object 3"/>
          <p:cNvGraphicFramePr>
            <a:graphicFrameLocks noChangeAspect="1"/>
          </p:cNvGraphicFramePr>
          <p:nvPr/>
        </p:nvGraphicFramePr>
        <p:xfrm>
          <a:off x="6477000" y="1752600"/>
          <a:ext cx="2236788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EcuaciÛn" r:id="rId4" imgW="748975" imgH="672808" progId="Equation.3">
                  <p:embed/>
                </p:oleObj>
              </mc:Choice>
              <mc:Fallback>
                <p:oleObj name="EcuaciÛn" r:id="rId4" imgW="748975" imgH="672808" progId="Equation.3">
                  <p:embed/>
                  <p:pic>
                    <p:nvPicPr>
                      <p:cNvPr id="6246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752600"/>
                        <a:ext cx="2236788" cy="201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Text Box 7"/>
          <p:cNvSpPr txBox="1">
            <a:spLocks noChangeArrowheads="1"/>
          </p:cNvSpPr>
          <p:nvPr/>
        </p:nvSpPr>
        <p:spPr bwMode="auto">
          <a:xfrm>
            <a:off x="6980238" y="1325562"/>
            <a:ext cx="13353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dirty="0" err="1">
                <a:solidFill>
                  <a:srgbClr val="FF0000"/>
                </a:solidFill>
                <a:latin typeface="Arial Narrow" charset="0"/>
              </a:rPr>
              <a:t>Laplacian</a:t>
            </a:r>
            <a:r>
              <a:rPr lang="ca-ES" dirty="0">
                <a:solidFill>
                  <a:srgbClr val="FF0000"/>
                </a:solidFill>
                <a:latin typeface="Arial Narrow" charset="0"/>
              </a:rPr>
              <a:t>:</a:t>
            </a:r>
            <a:endParaRPr lang="en-GB" dirty="0">
              <a:solidFill>
                <a:srgbClr val="FF0000"/>
              </a:solidFill>
              <a:latin typeface="Arial Narrow" charset="0"/>
            </a:endParaRPr>
          </a:p>
        </p:txBody>
      </p:sp>
      <p:pic>
        <p:nvPicPr>
          <p:cNvPr id="16391" name="Picture 2"/>
          <p:cNvPicPr>
            <a:picLocks noChangeAspect="1" noChangeArrowheads="1"/>
          </p:cNvPicPr>
          <p:nvPr/>
        </p:nvPicPr>
        <p:blipFill rotWithShape="1">
          <a:blip r:embed="rId6"/>
          <a:srcRect l="7809" t="18053" r="52938" b="15399"/>
          <a:stretch/>
        </p:blipFill>
        <p:spPr bwMode="auto">
          <a:xfrm>
            <a:off x="1243013" y="3643313"/>
            <a:ext cx="2338387" cy="2228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9"/>
          <p:cNvSpPr txBox="1">
            <a:spLocks noChangeArrowheads="1"/>
          </p:cNvSpPr>
          <p:nvPr/>
        </p:nvSpPr>
        <p:spPr>
          <a:xfrm>
            <a:off x="0" y="76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Discrete operators: </a:t>
            </a:r>
            <a:r>
              <a:rPr lang="en-US" dirty="0" err="1"/>
              <a:t>Laplacian</a:t>
            </a:r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43E5CB5-D8EB-4A4B-A05E-E9F3B1256E29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3675" y="3537867"/>
            <a:ext cx="2236216" cy="23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8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Mask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538162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u="sng" dirty="0"/>
              <a:t>Test on smoothing</a:t>
            </a:r>
          </a:p>
          <a:p>
            <a:pPr lvl="1" eaLnBrk="1" hangingPunct="1"/>
            <a:r>
              <a:rPr lang="en-US" sz="2000" dirty="0"/>
              <a:t>Values should be _________</a:t>
            </a:r>
          </a:p>
          <a:p>
            <a:pPr lvl="1" eaLnBrk="1" hangingPunct="1"/>
            <a:r>
              <a:rPr lang="en-US" sz="2000" dirty="0"/>
              <a:t>Sum to ___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constant regions same as input</a:t>
            </a:r>
          </a:p>
          <a:p>
            <a:pPr lvl="1" eaLnBrk="1" hangingPunct="1"/>
            <a:r>
              <a:rPr lang="en-US" sz="2000" dirty="0"/>
              <a:t>Amount of smoothing _____________ to mask size</a:t>
            </a:r>
          </a:p>
          <a:p>
            <a:pPr lvl="1" eaLnBrk="1" hangingPunct="1"/>
            <a:r>
              <a:rPr lang="en-US" sz="2000" dirty="0"/>
              <a:t>Remove “______-frequency” components; “______-pass” filter</a:t>
            </a:r>
          </a:p>
          <a:p>
            <a:pPr eaLnBrk="1" hangingPunct="1">
              <a:buFontTx/>
              <a:buNone/>
            </a:pPr>
            <a:endParaRPr lang="en-US" sz="800" dirty="0"/>
          </a:p>
          <a:p>
            <a:pPr eaLnBrk="1" hangingPunct="1"/>
            <a:endParaRPr lang="en-US" sz="2800" u="sng" dirty="0"/>
          </a:p>
          <a:p>
            <a:pPr eaLnBrk="1" hangingPunct="1"/>
            <a:endParaRPr lang="en-US" sz="2800" u="sng" dirty="0"/>
          </a:p>
          <a:p>
            <a:pPr eaLnBrk="1" hangingPunct="1"/>
            <a:r>
              <a:rPr lang="en-US" sz="2800" u="sng" dirty="0"/>
              <a:t>Test on derivatives</a:t>
            </a:r>
          </a:p>
          <a:p>
            <a:pPr lvl="1" eaLnBrk="1" hangingPunct="1"/>
            <a:r>
              <a:rPr lang="en-US" sz="2000" dirty="0"/>
              <a:t>___________ signs used to get high response in regions of high contrast</a:t>
            </a:r>
          </a:p>
          <a:p>
            <a:pPr lvl="1" eaLnBrk="1" hangingPunct="1"/>
            <a:r>
              <a:rPr lang="en-US" sz="2000" dirty="0"/>
              <a:t>Sum to ___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no response in constant regions</a:t>
            </a:r>
          </a:p>
          <a:p>
            <a:pPr lvl="1" eaLnBrk="1" hangingPunct="1"/>
            <a:r>
              <a:rPr lang="en-US" dirty="0"/>
              <a:t>_______________</a:t>
            </a:r>
            <a:r>
              <a:rPr lang="en-US" sz="2000" dirty="0"/>
              <a:t> value at points of high contrast</a:t>
            </a:r>
          </a:p>
          <a:p>
            <a:pPr lvl="1" eaLnBrk="1" hangingPunct="1"/>
            <a:endParaRPr lang="en-US" sz="800" dirty="0"/>
          </a:p>
          <a:p>
            <a:pPr lvl="1" eaLnBrk="1" hangingPunct="1"/>
            <a:endParaRPr lang="en-US" sz="2600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7B37584-FF0A-AC43-8C39-A85094F79DFB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 idx="4294967295"/>
          </p:nvPr>
        </p:nvSpPr>
        <p:spPr>
          <a:xfrm>
            <a:off x="635000" y="292100"/>
            <a:ext cx="8458200" cy="1143000"/>
          </a:xfrm>
        </p:spPr>
        <p:txBody>
          <a:bodyPr/>
          <a:lstStyle/>
          <a:p>
            <a:r>
              <a:rPr lang="en-US" dirty="0">
                <a:latin typeface="Arial Narrow" charset="0"/>
              </a:rPr>
              <a:t>Explain the histogram of x and y edge maps</a:t>
            </a:r>
          </a:p>
        </p:txBody>
      </p:sp>
      <p:pic>
        <p:nvPicPr>
          <p:cNvPr id="59395" name="Picture 3"/>
          <p:cNvPicPr>
            <a:picLocks noChangeAspect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650875" y="1263651"/>
            <a:ext cx="2317749" cy="231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396" name="Picture 4"/>
          <p:cNvPicPr>
            <a:picLocks noChangeAspect="1"/>
          </p:cNvPicPr>
          <p:nvPr/>
        </p:nvPicPr>
        <p:blipFill>
          <a:blip r:embed="rId4"/>
          <a:srcRect l="23212" t="7527" r="22897" b="16879"/>
          <a:stretch>
            <a:fillRect/>
          </a:stretch>
        </p:blipFill>
        <p:spPr bwMode="auto">
          <a:xfrm>
            <a:off x="3670921" y="1243014"/>
            <a:ext cx="2340941" cy="2347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397" name="Picture 5"/>
          <p:cNvPicPr>
            <a:picLocks noChangeAspect="1"/>
          </p:cNvPicPr>
          <p:nvPr/>
        </p:nvPicPr>
        <p:blipFill>
          <a:blip r:embed="rId5"/>
          <a:srcRect l="19640" t="7683" r="19394" b="16629"/>
          <a:stretch>
            <a:fillRect/>
          </a:stretch>
        </p:blipFill>
        <p:spPr bwMode="auto">
          <a:xfrm>
            <a:off x="6670309" y="1239838"/>
            <a:ext cx="2343516" cy="2355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3062" y="3649663"/>
            <a:ext cx="2835275" cy="2125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90900" y="3667125"/>
            <a:ext cx="2825750" cy="2119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00800" y="3657600"/>
            <a:ext cx="2838450" cy="212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7048" name="9 CuadroTexto"/>
          <p:cNvSpPr txBox="1">
            <a:spLocks noChangeArrowheads="1"/>
          </p:cNvSpPr>
          <p:nvPr/>
        </p:nvSpPr>
        <p:spPr bwMode="auto">
          <a:xfrm>
            <a:off x="609600" y="5867400"/>
            <a:ext cx="79247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2000" dirty="0">
                <a:latin typeface="Arial Narrow" charset="0"/>
              </a:rPr>
              <a:t>Horitzontal </a:t>
            </a:r>
            <a:r>
              <a:rPr lang="ca-ES" sz="2000" dirty="0" err="1">
                <a:latin typeface="Arial Narrow" charset="0"/>
              </a:rPr>
              <a:t>and</a:t>
            </a:r>
            <a:r>
              <a:rPr lang="ca-ES" sz="2000" dirty="0">
                <a:latin typeface="Arial Narrow" charset="0"/>
              </a:rPr>
              <a:t> vertical derivatives </a:t>
            </a:r>
            <a:r>
              <a:rPr lang="ca-ES" sz="2000" dirty="0" err="1">
                <a:latin typeface="Arial Narrow" charset="0"/>
              </a:rPr>
              <a:t>distribution</a:t>
            </a:r>
            <a:r>
              <a:rPr lang="ca-ES" sz="2000" dirty="0">
                <a:latin typeface="Arial Narrow" charset="0"/>
              </a:rPr>
              <a:t>: </a:t>
            </a:r>
            <a:r>
              <a:rPr lang="ca-ES" sz="2000" dirty="0" err="1">
                <a:latin typeface="Arial Narrow" charset="0"/>
              </a:rPr>
              <a:t>why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are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they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positive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and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negative</a:t>
            </a:r>
            <a:r>
              <a:rPr lang="ca-ES" sz="2000" dirty="0">
                <a:latin typeface="Arial Narrow" charset="0"/>
              </a:rPr>
              <a:t>? </a:t>
            </a:r>
          </a:p>
          <a:p>
            <a:pPr eaLnBrk="1" hangingPunct="1"/>
            <a:r>
              <a:rPr lang="ca-ES" sz="2000" dirty="0" err="1">
                <a:latin typeface="Arial Narrow" charset="0"/>
              </a:rPr>
              <a:t>Why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the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maxima</a:t>
            </a:r>
            <a:r>
              <a:rPr lang="ca-ES" sz="2000" dirty="0">
                <a:latin typeface="Arial Narrow" charset="0"/>
              </a:rPr>
              <a:t> is in 0? Can I </a:t>
            </a:r>
            <a:r>
              <a:rPr lang="ca-ES" sz="2000" dirty="0" err="1">
                <a:latin typeface="Arial Narrow" charset="0"/>
              </a:rPr>
              <a:t>store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them</a:t>
            </a:r>
            <a:r>
              <a:rPr lang="ca-ES" sz="2000" dirty="0">
                <a:latin typeface="Arial Narrow" charset="0"/>
              </a:rPr>
              <a:t> in a uint8 </a:t>
            </a:r>
            <a:r>
              <a:rPr lang="ca-ES" sz="2000" dirty="0" err="1">
                <a:latin typeface="Arial Narrow" charset="0"/>
              </a:rPr>
              <a:t>type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image</a:t>
            </a:r>
            <a:r>
              <a:rPr lang="ca-ES" sz="2000" dirty="0">
                <a:latin typeface="Arial Narrow" charset="0"/>
              </a:rPr>
              <a:t>?.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F3137BE-5C38-DC49-BD92-902ACE484551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9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 derivative and its relation to the edges</a:t>
            </a:r>
          </a:p>
          <a:p>
            <a:endParaRPr lang="en-US" dirty="0"/>
          </a:p>
          <a:p>
            <a:pPr lvl="1"/>
            <a:r>
              <a:rPr lang="en-US" dirty="0"/>
              <a:t>How to implement different edge detectors and what is their difference?</a:t>
            </a:r>
          </a:p>
          <a:p>
            <a:pPr lvl="1"/>
            <a:r>
              <a:rPr lang="en-US" dirty="0"/>
              <a:t>First and second derivatives, image gradient and Laplacian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How to get image derivatives with a Gaussian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Canny edge detector</a:t>
            </a:r>
          </a:p>
          <a:p>
            <a:endParaRPr lang="en-US" dirty="0"/>
          </a:p>
          <a:p>
            <a:r>
              <a:rPr lang="en-US" dirty="0"/>
              <a:t>Application: hybrid images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67B2297-618E-E040-8E74-F0E95B439346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679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Effects of noise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14400"/>
            <a:ext cx="7772400" cy="91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Consider a single row or column of the image</a:t>
            </a:r>
          </a:p>
          <a:p>
            <a:pPr lvl="1" eaLnBrk="1" hangingPunct="1"/>
            <a:r>
              <a:rPr lang="en-US"/>
              <a:t>Plotting intensity as a function of position gives a signal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8399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/>
        </p:nvGraphicFramePr>
        <p:xfrm>
          <a:off x="1744663" y="4038600"/>
          <a:ext cx="503713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5294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4038600"/>
                        <a:ext cx="503713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1725" y="25209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45847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685800" y="6096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</a:t>
            </a:r>
            <a:endParaRPr lang="en-US" i="1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76200" y="65532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Steve Seitz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1F57849-9740-4C44-AF2C-764550DA8F77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685800" y="6324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  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Solution:  smooth first</a:t>
            </a:r>
          </a:p>
        </p:txBody>
      </p:sp>
      <p:pic>
        <p:nvPicPr>
          <p:cNvPr id="8197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66800" y="4027488"/>
            <a:ext cx="68580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9775" y="5180013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1601788"/>
            <a:ext cx="17303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28738" y="2840038"/>
            <a:ext cx="1730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581400" y="6321425"/>
            <a:ext cx="3475038" cy="460375"/>
            <a:chOff x="2256" y="3982"/>
            <a:chExt cx="2189" cy="290"/>
          </a:xfrm>
        </p:grpSpPr>
        <p:pic>
          <p:nvPicPr>
            <p:cNvPr id="8202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600" y="3982"/>
              <a:ext cx="845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2256" y="3984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Look for peaks in </a:t>
              </a:r>
              <a:endParaRPr lang="en-US" i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362200" y="3429000"/>
            <a:ext cx="6324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4876800"/>
            <a:ext cx="86868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000" y="3581400"/>
            <a:ext cx="86868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7" name="Conector recto 1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2192338" y="914400"/>
          <a:ext cx="5789612" cy="476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Photo Editor Photo" r:id="rId13" imgW="6419048" imgH="5285714" progId="">
                  <p:embed/>
                </p:oleObj>
              </mc:Choice>
              <mc:Fallback>
                <p:oleObj name="Photo Editor Photo" r:id="rId13" imgW="6419048" imgH="5285714" progId="">
                  <p:embed/>
                  <p:pic>
                    <p:nvPicPr>
                      <p:cNvPr id="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914400"/>
                        <a:ext cx="5789612" cy="476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2830840-CC27-6D41-BEFD-8DDBB7789F35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32063" y="1857375"/>
          <a:ext cx="5713412" cy="46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Photo Editor Photo" r:id="rId8" imgW="6001588" imgH="4847619" progId="">
                  <p:embed/>
                </p:oleObj>
              </mc:Choice>
              <mc:Fallback>
                <p:oleObj name="Photo Editor Photo" r:id="rId8" imgW="6001588" imgH="4847619" progId="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713412" cy="461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Derivative theorem of convolution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93838"/>
            <a:ext cx="7772400" cy="533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Differentiation property of convolution.</a:t>
            </a:r>
            <a:endParaRPr lang="en-US" i="1"/>
          </a:p>
        </p:txBody>
      </p:sp>
      <p:pic>
        <p:nvPicPr>
          <p:cNvPr id="9221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990600"/>
            <a:ext cx="3222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590800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47763" y="3962400"/>
            <a:ext cx="541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2950" y="5486400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76200" y="65532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Steve Seitz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CDC27E3-91A4-DF45-9610-292CCB4BE077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57188" y="2009775"/>
            <a:ext cx="9388476" cy="2227263"/>
            <a:chOff x="0" y="1448"/>
            <a:chExt cx="5296" cy="1324"/>
          </a:xfrm>
        </p:grpSpPr>
        <p:graphicFrame>
          <p:nvGraphicFramePr>
            <p:cNvPr id="10243" name="Object 3"/>
            <p:cNvGraphicFramePr>
              <a:graphicFrameLocks noChangeAspect="1"/>
            </p:cNvGraphicFramePr>
            <p:nvPr/>
          </p:nvGraphicFramePr>
          <p:xfrm>
            <a:off x="3511" y="2019"/>
            <a:ext cx="1785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9" name="Equation" r:id="rId4" imgW="736370" imgH="216061" progId="Equation.3">
                    <p:embed/>
                  </p:oleObj>
                </mc:Choice>
                <mc:Fallback>
                  <p:oleObj name="Equation" r:id="rId4" imgW="736370" imgH="216061" progId="Equation.3">
                    <p:embed/>
                    <p:pic>
                      <p:nvPicPr>
                        <p:cNvPr id="1024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1" y="2019"/>
                          <a:ext cx="1785" cy="5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1775"/>
              <a:ext cx="3637" cy="997"/>
              <a:chOff x="-49" y="1821"/>
              <a:chExt cx="3637" cy="997"/>
            </a:xfrm>
          </p:grpSpPr>
          <p:graphicFrame>
            <p:nvGraphicFramePr>
              <p:cNvPr id="10244" name="Object 4"/>
              <p:cNvGraphicFramePr>
                <a:graphicFrameLocks noChangeAspect="1"/>
              </p:cNvGraphicFramePr>
              <p:nvPr/>
            </p:nvGraphicFramePr>
            <p:xfrm>
              <a:off x="-49" y="1821"/>
              <a:ext cx="3351" cy="9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70" name="Equation" r:id="rId6" imgW="723257" imgH="215931" progId="Equation.3">
                      <p:embed/>
                    </p:oleObj>
                  </mc:Choice>
                  <mc:Fallback>
                    <p:oleObj name="Equation" r:id="rId6" imgW="723257" imgH="215931" progId="Equation.3">
                      <p:embed/>
                      <p:pic>
                        <p:nvPicPr>
                          <p:cNvPr id="10244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49" y="1821"/>
                            <a:ext cx="3351" cy="9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52" name="Rectangle 8"/>
              <p:cNvSpPr>
                <a:spLocks noChangeArrowheads="1"/>
              </p:cNvSpPr>
              <p:nvPr/>
            </p:nvSpPr>
            <p:spPr bwMode="auto">
              <a:xfrm>
                <a:off x="253" y="1866"/>
                <a:ext cx="3335" cy="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0.0030    0.0133    0.0219    0.0133    0.0030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0.0133    0.0596    0.0983    0.0596    0.0133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0.0219    0.0983    0.1621    0.0983    0.0219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0.0133    0.0596    0.0983    0.0596    0.0133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0.0030    0.0133    0.0219    0.0133    0.0030</a:t>
                </a:r>
              </a:p>
            </p:txBody>
          </p:sp>
        </p:grpSp>
        <p:sp>
          <p:nvSpPr>
            <p:cNvPr id="10250" name="Line 9"/>
            <p:cNvSpPr>
              <a:spLocks noChangeShapeType="1"/>
            </p:cNvSpPr>
            <p:nvPr/>
          </p:nvSpPr>
          <p:spPr bwMode="auto">
            <a:xfrm flipH="1">
              <a:off x="3059" y="1448"/>
              <a:ext cx="70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251" name="Line 10"/>
            <p:cNvSpPr>
              <a:spLocks noChangeShapeType="1"/>
            </p:cNvSpPr>
            <p:nvPr/>
          </p:nvSpPr>
          <p:spPr bwMode="auto">
            <a:xfrm>
              <a:off x="4421" y="1456"/>
              <a:ext cx="195" cy="5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743075" y="1347788"/>
          <a:ext cx="640873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Equation" r:id="rId8" imgW="1688801" imgH="203384" progId="Equation.3">
                  <p:embed/>
                </p:oleObj>
              </mc:Choice>
              <mc:Fallback>
                <p:oleObj name="Equation" r:id="rId8" imgW="1688801" imgH="203384" progId="Equation.3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1347788"/>
                        <a:ext cx="6408738" cy="730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1288" y="4157663"/>
            <a:ext cx="3213100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Derivative of Gaussian filters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31FD6BC-9414-C34B-99B3-18775BD34FDC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/>
              <a:t>Linear filter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405812" cy="4100513"/>
          </a:xfrm>
        </p:spPr>
        <p:txBody>
          <a:bodyPr/>
          <a:lstStyle/>
          <a:p>
            <a:r>
              <a:rPr lang="en-US" sz="2400" dirty="0"/>
              <a:t>Normalization: divide the mask by (</a:t>
            </a:r>
            <a:r>
              <a:rPr lang="en-US" sz="2400" dirty="0" err="1"/>
              <a:t>a+b+c+d+e+f+g+h+i</a:t>
            </a:r>
            <a:r>
              <a:rPr lang="en-US" sz="2400" dirty="0"/>
              <a:t>)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FE399-DDF4-CC42-9CC4-7B8D5AB58DA9}" type="datetime10">
              <a:rPr lang="en-US" smtClean="0"/>
              <a:t>11:35</a:t>
            </a:fld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383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384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508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509" name="Rectangle 127"/>
          <p:cNvSpPr>
            <a:spLocks noChangeArrowheads="1"/>
          </p:cNvSpPr>
          <p:nvPr/>
        </p:nvSpPr>
        <p:spPr bwMode="auto">
          <a:xfrm>
            <a:off x="1577975" y="2528900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7920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“box filter”</a:t>
            </a:r>
          </a:p>
        </p:txBody>
      </p:sp>
      <p:pic>
        <p:nvPicPr>
          <p:cNvPr id="96512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000" y="57150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3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uadroTexto 4"/>
          <p:cNvSpPr txBox="1"/>
          <p:nvPr/>
        </p:nvSpPr>
        <p:spPr>
          <a:xfrm>
            <a:off x="3581400" y="48006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*1/</a:t>
            </a:r>
            <a:r>
              <a:rPr lang="en-US" dirty="0"/>
              <a:t>(</a:t>
            </a:r>
            <a:r>
              <a:rPr lang="en-US" dirty="0" err="1"/>
              <a:t>a+b+c+d+e+f+g+h+i</a:t>
            </a:r>
            <a:r>
              <a:rPr lang="en-US" dirty="0"/>
              <a:t>)</a:t>
            </a:r>
            <a:endParaRPr lang="ca-ES" dirty="0"/>
          </a:p>
        </p:txBody>
      </p:sp>
      <p:graphicFrame>
        <p:nvGraphicFramePr>
          <p:cNvPr id="35" name="Table 2"/>
          <p:cNvGraphicFramePr>
            <a:graphicFrameLocks noGrp="1"/>
          </p:cNvGraphicFramePr>
          <p:nvPr/>
        </p:nvGraphicFramePr>
        <p:xfrm>
          <a:off x="4114800" y="2971800"/>
          <a:ext cx="1524000" cy="119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98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r>
              <a:rPr lang="en-US" dirty="0"/>
              <a:t>Derivative of Gaussian filters</a:t>
            </a:r>
          </a:p>
        </p:txBody>
      </p:sp>
      <p:pic>
        <p:nvPicPr>
          <p:cNvPr id="11366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114800"/>
            <a:ext cx="1295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4114800"/>
            <a:ext cx="1295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9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9200" y="1006475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0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0" y="990600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1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-direction</a:t>
            </a:r>
          </a:p>
        </p:txBody>
      </p:sp>
      <p:sp>
        <p:nvSpPr>
          <p:cNvPr id="113672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y</a:t>
            </a: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-direction</a:t>
            </a:r>
          </a:p>
        </p:txBody>
      </p:sp>
      <p:sp>
        <p:nvSpPr>
          <p:cNvPr id="113673" name="Text Box 10"/>
          <p:cNvSpPr txBox="1">
            <a:spLocks noChangeArrowheads="1"/>
          </p:cNvSpPr>
          <p:nvPr/>
        </p:nvSpPr>
        <p:spPr bwMode="auto">
          <a:xfrm>
            <a:off x="7280275" y="6553200"/>
            <a:ext cx="3024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L. Lazebnik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D0CB457-8E79-7A47-9CBE-A252F9899BFD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14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95400" y="6092825"/>
            <a:ext cx="2747962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039937" y="5715000"/>
            <a:ext cx="114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Gaussian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190899" y="5715000"/>
            <a:ext cx="26735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erivative of Gaussian</a:t>
            </a:r>
          </a:p>
        </p:txBody>
      </p:sp>
      <p:pic>
        <p:nvPicPr>
          <p:cNvPr id="17" name="Picture 16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45088" y="6149975"/>
            <a:ext cx="11874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r>
              <a:rPr lang="ca-ES" dirty="0" err="1">
                <a:latin typeface="Arial Narrow" charset="0"/>
              </a:rPr>
              <a:t>Implementation</a:t>
            </a:r>
            <a:r>
              <a:rPr lang="ca-ES" dirty="0">
                <a:latin typeface="Arial Narrow" charset="0"/>
              </a:rPr>
              <a:t> in </a:t>
            </a:r>
            <a:r>
              <a:rPr lang="ca-ES" dirty="0" err="1">
                <a:latin typeface="Arial Narrow" charset="0"/>
              </a:rPr>
              <a:t>Skimage</a:t>
            </a:r>
            <a:endParaRPr lang="ca-ES" dirty="0">
              <a:latin typeface="Arial Narrow" charset="0"/>
            </a:endParaRPr>
          </a:p>
        </p:txBody>
      </p:sp>
      <p:sp>
        <p:nvSpPr>
          <p:cNvPr id="10957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93662" y="3124200"/>
            <a:ext cx="7543800" cy="207467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ca-ES" sz="1800" dirty="0">
                <a:latin typeface="Arial Narrow" charset="0"/>
              </a:rPr>
              <a:t>In </a:t>
            </a:r>
            <a:r>
              <a:rPr lang="ca-ES" sz="1800" dirty="0" err="1">
                <a:latin typeface="Arial Narrow" charset="0"/>
              </a:rPr>
              <a:t>skimage</a:t>
            </a:r>
            <a:r>
              <a:rPr lang="ca-ES" sz="1800" dirty="0">
                <a:latin typeface="Arial Narrow" charset="0"/>
              </a:rPr>
              <a:t>:</a:t>
            </a:r>
          </a:p>
          <a:p>
            <a:pPr>
              <a:lnSpc>
                <a:spcPct val="80000"/>
              </a:lnSpc>
              <a:buFontTx/>
              <a:buNone/>
            </a:pPr>
            <a:endParaRPr lang="ca-ES" sz="18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800" dirty="0">
                <a:latin typeface="Arial Narrow" charset="0"/>
              </a:rPr>
              <a:t>&gt;&gt;im_gaus_der11=</a:t>
            </a:r>
            <a:r>
              <a:rPr lang="ca-ES" sz="1800" dirty="0" err="1">
                <a:latin typeface="Arial Narrow" charset="0"/>
              </a:rPr>
              <a:t>scipy.ndimage.filters.gaussian_filter</a:t>
            </a:r>
            <a:r>
              <a:rPr lang="ca-ES" sz="1800" dirty="0">
                <a:latin typeface="Arial Narrow" charset="0"/>
              </a:rPr>
              <a:t>(</a:t>
            </a:r>
            <a:r>
              <a:rPr lang="ca-ES" sz="1800" dirty="0" err="1">
                <a:latin typeface="Arial Narrow" charset="0"/>
              </a:rPr>
              <a:t>im</a:t>
            </a:r>
            <a:r>
              <a:rPr lang="ca-ES" sz="1800" dirty="0">
                <a:latin typeface="Arial Narrow" charset="0"/>
              </a:rPr>
              <a:t>, 1, </a:t>
            </a:r>
            <a:r>
              <a:rPr lang="ca-ES" sz="1800" dirty="0" err="1">
                <a:latin typeface="Arial Narrow" charset="0"/>
              </a:rPr>
              <a:t>order</a:t>
            </a:r>
            <a:r>
              <a:rPr lang="ca-ES" sz="1800" dirty="0">
                <a:latin typeface="Arial Narrow" charset="0"/>
              </a:rPr>
              <a:t>=[1,1])</a:t>
            </a:r>
          </a:p>
          <a:p>
            <a:pPr>
              <a:lnSpc>
                <a:spcPct val="80000"/>
              </a:lnSpc>
              <a:buFontTx/>
              <a:buNone/>
            </a:pPr>
            <a:endParaRPr lang="ca-ES" sz="18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800" dirty="0">
                <a:latin typeface="Arial Narrow" charset="0"/>
              </a:rPr>
              <a:t>&gt;&gt;im_gaus_der10=</a:t>
            </a:r>
            <a:r>
              <a:rPr lang="ca-ES" sz="1800" dirty="0" err="1">
                <a:latin typeface="Arial Narrow" charset="0"/>
              </a:rPr>
              <a:t>scipy.ndimage.filters.gaussian_filter</a:t>
            </a:r>
            <a:r>
              <a:rPr lang="ca-ES" sz="1800" dirty="0">
                <a:latin typeface="Arial Narrow" charset="0"/>
              </a:rPr>
              <a:t>(</a:t>
            </a:r>
            <a:r>
              <a:rPr lang="ca-ES" sz="1800" dirty="0" err="1">
                <a:latin typeface="Arial Narrow" charset="0"/>
              </a:rPr>
              <a:t>im</a:t>
            </a:r>
            <a:r>
              <a:rPr lang="ca-ES" sz="1800" dirty="0">
                <a:latin typeface="Arial Narrow" charset="0"/>
              </a:rPr>
              <a:t>, 1, </a:t>
            </a:r>
            <a:r>
              <a:rPr lang="ca-ES" sz="1800" dirty="0" err="1">
                <a:latin typeface="Arial Narrow" charset="0"/>
              </a:rPr>
              <a:t>order</a:t>
            </a:r>
            <a:r>
              <a:rPr lang="ca-ES" sz="1800" dirty="0">
                <a:latin typeface="Arial Narrow" charset="0"/>
              </a:rPr>
              <a:t>=[1,0])</a:t>
            </a:r>
          </a:p>
          <a:p>
            <a:pPr>
              <a:lnSpc>
                <a:spcPct val="80000"/>
              </a:lnSpc>
              <a:buFontTx/>
              <a:buNone/>
            </a:pPr>
            <a:endParaRPr lang="ca-ES" sz="18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800" dirty="0">
                <a:latin typeface="Arial Narrow" charset="0"/>
              </a:rPr>
              <a:t>&gt;&gt;im_gaus_der01=</a:t>
            </a:r>
            <a:r>
              <a:rPr lang="ca-ES" sz="1800" dirty="0" err="1">
                <a:latin typeface="Arial Narrow" charset="0"/>
              </a:rPr>
              <a:t>scipy.ndimage.filters.gaussian_filter</a:t>
            </a:r>
            <a:r>
              <a:rPr lang="ca-ES" sz="1800" dirty="0">
                <a:latin typeface="Arial Narrow" charset="0"/>
              </a:rPr>
              <a:t>(</a:t>
            </a:r>
            <a:r>
              <a:rPr lang="ca-ES" sz="1800" dirty="0" err="1">
                <a:latin typeface="Arial Narrow" charset="0"/>
              </a:rPr>
              <a:t>im</a:t>
            </a:r>
            <a:r>
              <a:rPr lang="ca-ES" sz="1800" dirty="0">
                <a:latin typeface="Arial Narrow" charset="0"/>
              </a:rPr>
              <a:t>, 1, </a:t>
            </a:r>
            <a:r>
              <a:rPr lang="ca-ES" sz="1800" dirty="0" err="1">
                <a:latin typeface="Arial Narrow" charset="0"/>
              </a:rPr>
              <a:t>order</a:t>
            </a:r>
            <a:r>
              <a:rPr lang="ca-ES" sz="1800" dirty="0">
                <a:latin typeface="Arial Narrow" charset="0"/>
              </a:rPr>
              <a:t>=[0,1])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8D69D5-2FA1-0040-A213-0FCE7ABB73C8}" type="slidenum">
              <a:rPr lang="es-ES" smtClean="0"/>
              <a:pPr/>
              <a:t>41</a:t>
            </a:fld>
            <a:endParaRPr lang="es-ES"/>
          </a:p>
        </p:txBody>
      </p:sp>
      <p:cxnSp>
        <p:nvCxnSpPr>
          <p:cNvPr id="6" name="Conector recto 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457200" y="5772804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can be shown that </a:t>
            </a:r>
            <a:r>
              <a:rPr lang="en-US" b="1" dirty="0"/>
              <a:t>convolving with a 2D Gaussian </a:t>
            </a:r>
            <a:r>
              <a:rPr lang="en-US" dirty="0"/>
              <a:t>is the same that </a:t>
            </a:r>
            <a:r>
              <a:rPr lang="en-US" b="1" dirty="0"/>
              <a:t>convolving with a 1D Gaussian</a:t>
            </a:r>
            <a:r>
              <a:rPr lang="en-US" dirty="0"/>
              <a:t> in x direction followed by convolving in y direction!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015662-1CD2-4748-B2D7-C030D809F454}" type="datetime10">
              <a:rPr lang="en-US" smtClean="0"/>
              <a:t>11:35</a:t>
            </a:fld>
            <a:endParaRPr lang="es-ES"/>
          </a:p>
        </p:txBody>
      </p:sp>
      <p:pic>
        <p:nvPicPr>
          <p:cNvPr id="10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70063" y="1876690"/>
            <a:ext cx="2747962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2514600" y="1498865"/>
            <a:ext cx="114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Gaussian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4665562" y="1498865"/>
            <a:ext cx="26735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erivative of Gaussian</a:t>
            </a:r>
          </a:p>
        </p:txBody>
      </p:sp>
      <p:pic>
        <p:nvPicPr>
          <p:cNvPr id="13" name="Picture 12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19751" y="1933840"/>
            <a:ext cx="11874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0992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Laplacian of Gaussian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6800"/>
            <a:ext cx="7772400" cy="525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Consider  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532063" y="1447800"/>
          <a:ext cx="582295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Photo Editor Photo" r:id="rId8" imgW="6125430" imgH="4971429" progId="">
                  <p:embed/>
                </p:oleObj>
              </mc:Choice>
              <mc:Fallback>
                <p:oleObj name="Photo Editor Photo" r:id="rId8" imgW="6125430" imgH="4971429" progId="">
                  <p:embed/>
                  <p:pic>
                    <p:nvPicPr>
                      <p:cNvPr id="112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447800"/>
                        <a:ext cx="5822950" cy="472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9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9842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181225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71563" y="3471863"/>
            <a:ext cx="6873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4688" y="50355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267200" y="3479800"/>
            <a:ext cx="244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Laplacian of Gaussian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operator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85800" y="6324600"/>
            <a:ext cx="3082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  </a:t>
            </a:r>
            <a:endParaRPr lang="en-US" i="1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32491" name="Rectangle 11"/>
          <p:cNvSpPr>
            <a:spLocks noChangeArrowheads="1"/>
          </p:cNvSpPr>
          <p:nvPr/>
        </p:nvSpPr>
        <p:spPr bwMode="auto">
          <a:xfrm>
            <a:off x="3775075" y="6324600"/>
            <a:ext cx="4579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Zero-crossings of bottom graph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Steve Seitz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5" name="Conector recto 1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CC5FFF5-C558-1648-A748-DECC6D459B62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9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2D edge detection filters</a:t>
            </a:r>
          </a:p>
        </p:txBody>
      </p:sp>
      <p:graphicFrame>
        <p:nvGraphicFramePr>
          <p:cNvPr id="12290" name="Object 3"/>
          <p:cNvGraphicFramePr>
            <a:graphicFrameLocks noChangeAspect="1"/>
          </p:cNvGraphicFramePr>
          <p:nvPr/>
        </p:nvGraphicFramePr>
        <p:xfrm>
          <a:off x="304800" y="1066800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Photo Editor Photo" r:id="rId9" imgW="4133333" imgH="2905531" progId="">
                  <p:embed/>
                </p:oleObj>
              </mc:Choice>
              <mc:Fallback>
                <p:oleObj name="Photo Editor Photo" r:id="rId9" imgW="4133333" imgH="2905531" progId="">
                  <p:embed/>
                  <p:pic>
                    <p:nvPicPr>
                      <p:cNvPr id="1229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4"/>
          <p:cNvGraphicFramePr>
            <a:graphicFrameLocks noChangeAspect="1"/>
          </p:cNvGraphicFramePr>
          <p:nvPr/>
        </p:nvGraphicFramePr>
        <p:xfrm>
          <a:off x="3200400" y="1958975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name="Photo Editor Photo" r:id="rId11" imgW="6001588" imgH="2629267" progId="">
                  <p:embed/>
                </p:oleObj>
              </mc:Choice>
              <mc:Fallback>
                <p:oleObj name="Photo Editor Photo" r:id="rId11" imgW="6001588" imgH="2629267" progId="">
                  <p:embed/>
                  <p:pic>
                    <p:nvPicPr>
                      <p:cNvPr id="122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58975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4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15913" y="3592513"/>
            <a:ext cx="2747962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85800" y="4953000"/>
            <a:ext cx="7772400" cy="1223963"/>
            <a:chOff x="685800" y="4953000"/>
            <a:chExt cx="7772400" cy="1223963"/>
          </a:xfrm>
        </p:grpSpPr>
        <p:sp>
          <p:nvSpPr>
            <p:cNvPr id="12302" name="Rectangle 7"/>
            <p:cNvSpPr>
              <a:spLocks noChangeArrowheads="1"/>
            </p:cNvSpPr>
            <p:nvPr/>
          </p:nvSpPr>
          <p:spPr bwMode="auto">
            <a:xfrm>
              <a:off x="685800" y="4953000"/>
              <a:ext cx="7772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  is the </a:t>
              </a:r>
              <a:r>
                <a:rPr lang="en-US" sz="3200" kern="1200" dirty="0" err="1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Laplacian</a:t>
              </a:r>
              <a:r>
                <a: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operator:</a:t>
              </a:r>
            </a:p>
          </p:txBody>
        </p:sp>
        <p:pic>
          <p:nvPicPr>
            <p:cNvPr id="12303" name="Picture 8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246187" y="5029200"/>
              <a:ext cx="430213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4" name="Picture 9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908300" y="5576888"/>
              <a:ext cx="257810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091238" y="1843088"/>
            <a:ext cx="2824162" cy="3033712"/>
            <a:chOff x="3837" y="1161"/>
            <a:chExt cx="1779" cy="1911"/>
          </a:xfrm>
        </p:grpSpPr>
        <p:graphicFrame>
          <p:nvGraphicFramePr>
            <p:cNvPr id="12292" name="Object 11"/>
            <p:cNvGraphicFramePr>
              <a:graphicFrameLocks noChangeAspect="1"/>
            </p:cNvGraphicFramePr>
            <p:nvPr/>
          </p:nvGraphicFramePr>
          <p:xfrm>
            <a:off x="3978" y="1410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9" name="Photo Editor Photo" r:id="rId16" imgW="2600000" imgH="2638095" progId="">
                    <p:embed/>
                  </p:oleObj>
                </mc:Choice>
                <mc:Fallback>
                  <p:oleObj name="Photo Editor Photo" r:id="rId16" imgW="2600000" imgH="2638095" progId="">
                    <p:embed/>
                    <p:pic>
                      <p:nvPicPr>
                        <p:cNvPr id="1229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410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300" name="Picture 12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3837" y="2362"/>
              <a:ext cx="763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4028" y="1161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Laplacian of Gaussian</a:t>
              </a:r>
            </a:p>
          </p:txBody>
        </p:sp>
      </p:grpSp>
      <p:sp>
        <p:nvSpPr>
          <p:cNvPr id="12297" name="Text Box 14"/>
          <p:cNvSpPr txBox="1">
            <a:spLocks noChangeArrowheads="1"/>
          </p:cNvSpPr>
          <p:nvPr/>
        </p:nvSpPr>
        <p:spPr bwMode="auto">
          <a:xfrm>
            <a:off x="1060450" y="3214688"/>
            <a:ext cx="114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Gaussian</a:t>
            </a:r>
          </a:p>
        </p:txBody>
      </p:sp>
      <p:sp>
        <p:nvSpPr>
          <p:cNvPr id="12298" name="Text Box 15"/>
          <p:cNvSpPr txBox="1">
            <a:spLocks noChangeArrowheads="1"/>
          </p:cNvSpPr>
          <p:nvPr/>
        </p:nvSpPr>
        <p:spPr bwMode="auto">
          <a:xfrm>
            <a:off x="3270149" y="3214688"/>
            <a:ext cx="26735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erivative of Gaussian</a:t>
            </a:r>
          </a:p>
        </p:txBody>
      </p:sp>
      <p:pic>
        <p:nvPicPr>
          <p:cNvPr id="12299" name="Picture 1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24338" y="3649663"/>
            <a:ext cx="11874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Steve Seitz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0" name="Conector recto 19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C0E9023-E194-3741-8F0A-3A63D0834D74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4718050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2213" y="4754563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en-US" sz="4000"/>
              <a:t>Smoothing with a Gaussian</a:t>
            </a:r>
          </a:p>
        </p:txBody>
      </p:sp>
      <p:sp>
        <p:nvSpPr>
          <p:cNvPr id="116741" name="Text Box 11"/>
          <p:cNvSpPr txBox="1">
            <a:spLocks noChangeArrowheads="1"/>
          </p:cNvSpPr>
          <p:nvPr/>
        </p:nvSpPr>
        <p:spPr bwMode="auto">
          <a:xfrm>
            <a:off x="482600" y="1150937"/>
            <a:ext cx="86407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Recall: parameter </a:t>
            </a:r>
            <a:r>
              <a:rPr lang="el-GR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is the “scale” / “width” / “spread” of the Gaussian kernel, and controls the amount of smoothing.</a:t>
            </a:r>
          </a:p>
        </p:txBody>
      </p:sp>
      <p:pic>
        <p:nvPicPr>
          <p:cNvPr id="116742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9450" y="4718050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3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09538" y="2395538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4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3148013" y="2359025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5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6397625" y="2359025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5630863" y="3016250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…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9F10FA7-5958-5149-AD2B-A3D5C0636C9F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Effect </a:t>
            </a:r>
            <a:r>
              <a:rPr lang="en-US" dirty="0"/>
              <a:t>of </a:t>
            </a:r>
            <a:r>
              <a:rPr lang="el-GR" dirty="0"/>
              <a:t>σ</a:t>
            </a:r>
            <a:r>
              <a:rPr lang="en-US" dirty="0"/>
              <a:t> on derivatives </a:t>
            </a:r>
          </a:p>
        </p:txBody>
      </p:sp>
      <p:sp>
        <p:nvSpPr>
          <p:cNvPr id="140292" name="TextBox 10"/>
          <p:cNvSpPr txBox="1">
            <a:spLocks noChangeArrowheads="1"/>
          </p:cNvSpPr>
          <p:nvPr/>
        </p:nvSpPr>
        <p:spPr bwMode="auto">
          <a:xfrm>
            <a:off x="228600" y="4419600"/>
            <a:ext cx="882173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The apparent structures differ depending on Gaussian’s scale parameter.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Larger values: ……… scale edges detected.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Smaller values: ………features detected.</a:t>
            </a:r>
          </a:p>
        </p:txBody>
      </p:sp>
      <p:sp>
        <p:nvSpPr>
          <p:cNvPr id="117764" name="TextBox 14"/>
          <p:cNvSpPr txBox="1">
            <a:spLocks noChangeArrowheads="1"/>
          </p:cNvSpPr>
          <p:nvPr/>
        </p:nvSpPr>
        <p:spPr bwMode="auto">
          <a:xfrm>
            <a:off x="3790950" y="3757613"/>
            <a:ext cx="3352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= 1 pixel</a:t>
            </a:r>
          </a:p>
        </p:txBody>
      </p:sp>
      <p:sp>
        <p:nvSpPr>
          <p:cNvPr id="117765" name="TextBox 15"/>
          <p:cNvSpPr txBox="1">
            <a:spLocks noChangeArrowheads="1"/>
          </p:cNvSpPr>
          <p:nvPr/>
        </p:nvSpPr>
        <p:spPr bwMode="auto">
          <a:xfrm>
            <a:off x="6942138" y="3768725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= 3 pixels</a:t>
            </a:r>
          </a:p>
        </p:txBody>
      </p:sp>
      <p:pic>
        <p:nvPicPr>
          <p:cNvPr id="12" name="Picture 11" descr="panda_more_smooth_edges_sigma2.jpg"/>
          <p:cNvPicPr>
            <a:picLocks noChangeAspect="1"/>
          </p:cNvPicPr>
          <p:nvPr/>
        </p:nvPicPr>
        <p:blipFill>
          <a:blip r:embed="rId3" cstate="print"/>
          <a:srcRect l="24356" t="13451" r="21236" b="22734"/>
          <a:stretch>
            <a:fillRect/>
          </a:stretch>
        </p:blipFill>
        <p:spPr bwMode="auto">
          <a:xfrm>
            <a:off x="6211888" y="1566863"/>
            <a:ext cx="2914650" cy="215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panda_less_smooth_edges_sigma1.jpg"/>
          <p:cNvPicPr>
            <a:picLocks noChangeAspect="1"/>
          </p:cNvPicPr>
          <p:nvPr/>
        </p:nvPicPr>
        <p:blipFill>
          <a:blip r:embed="rId4" cstate="print"/>
          <a:srcRect l="23827" t="13451" r="21109" b="21819"/>
          <a:stretch>
            <a:fillRect/>
          </a:stretch>
        </p:blipFill>
        <p:spPr bwMode="auto">
          <a:xfrm>
            <a:off x="3076575" y="1530350"/>
            <a:ext cx="29829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8" name="Picture 13" descr="blurred_sigma1.jpg"/>
          <p:cNvPicPr>
            <a:picLocks noChangeAspect="1"/>
          </p:cNvPicPr>
          <p:nvPr/>
        </p:nvPicPr>
        <p:blipFill>
          <a:blip r:embed="rId5" cstate="print"/>
          <a:srcRect l="12660" t="6389" r="12981" b="12152"/>
          <a:stretch>
            <a:fillRect/>
          </a:stretch>
        </p:blipFill>
        <p:spPr bwMode="auto">
          <a:xfrm>
            <a:off x="-65088" y="1530350"/>
            <a:ext cx="3057526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C36FED2-C59D-EA45-80B4-4034801E8471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990600"/>
          </a:xfrm>
        </p:spPr>
        <p:txBody>
          <a:bodyPr/>
          <a:lstStyle/>
          <a:p>
            <a:r>
              <a:rPr lang="en-US" dirty="0" err="1">
                <a:latin typeface="Arial Narrow" charset="0"/>
              </a:rPr>
              <a:t>Laplacian</a:t>
            </a:r>
            <a:endParaRPr lang="es-ES" dirty="0">
              <a:latin typeface="Arial Narrow" charset="0"/>
            </a:endParaRPr>
          </a:p>
        </p:txBody>
      </p:sp>
      <p:cxnSp>
        <p:nvCxnSpPr>
          <p:cNvPr id="46086" name="Straight Arrow Connector 7"/>
          <p:cNvCxnSpPr>
            <a:cxnSpLocks noChangeShapeType="1"/>
          </p:cNvCxnSpPr>
          <p:nvPr/>
        </p:nvCxnSpPr>
        <p:spPr bwMode="auto">
          <a:xfrm>
            <a:off x="4902200" y="3582988"/>
            <a:ext cx="493713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3581400" y="2957513"/>
            <a:ext cx="4846638" cy="1171575"/>
            <a:chOff x="-1308" y="269"/>
            <a:chExt cx="6330" cy="1662"/>
          </a:xfrm>
        </p:grpSpPr>
        <p:graphicFrame>
          <p:nvGraphicFramePr>
            <p:cNvPr id="123911" name="Object 4"/>
            <p:cNvGraphicFramePr>
              <a:graphicFrameLocks noChangeAspect="1"/>
            </p:cNvGraphicFramePr>
            <p:nvPr/>
          </p:nvGraphicFramePr>
          <p:xfrm>
            <a:off x="-1308" y="269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7" name="Photo Editor Photo" r:id="rId4" imgW="2600000" imgH="2638095" progId="MSPhotoEd.3">
                    <p:embed/>
                  </p:oleObj>
                </mc:Choice>
                <mc:Fallback>
                  <p:oleObj name="Photo Editor Photo" r:id="rId4" imgW="2600000" imgH="2638095" progId="MSPhotoEd.3">
                    <p:embed/>
                    <p:pic>
                      <p:nvPicPr>
                        <p:cNvPr id="12391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308" y="269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12" name="Text Box 23"/>
            <p:cNvSpPr txBox="1">
              <a:spLocks noChangeArrowheads="1"/>
            </p:cNvSpPr>
            <p:nvPr/>
          </p:nvSpPr>
          <p:spPr bwMode="auto">
            <a:xfrm>
              <a:off x="4781" y="1161"/>
              <a:ext cx="241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endParaRPr lang="en-US" sz="1800">
                <a:latin typeface="Arial Narrow" charset="0"/>
              </a:endParaRPr>
            </a:p>
          </p:txBody>
        </p:sp>
      </p:grpSp>
      <p:graphicFrame>
        <p:nvGraphicFramePr>
          <p:cNvPr id="2" name="1 Objeto"/>
          <p:cNvGraphicFramePr>
            <a:graphicFrameLocks noChangeAspect="1"/>
          </p:cNvGraphicFramePr>
          <p:nvPr/>
        </p:nvGraphicFramePr>
        <p:xfrm>
          <a:off x="533400" y="5486400"/>
          <a:ext cx="34702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EcuaciÛn" r:id="rId6" imgW="2057400" imgH="457200" progId="Equation.3">
                  <p:embed/>
                </p:oleObj>
              </mc:Choice>
              <mc:Fallback>
                <p:oleObj name="EcuaciÛn" r:id="rId6" imgW="2057400" imgH="457200" progId="Equation.3">
                  <p:embed/>
                  <p:pic>
                    <p:nvPicPr>
                      <p:cNvPr id="2" name="1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86400"/>
                        <a:ext cx="34702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486400" y="5715000"/>
            <a:ext cx="281940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ca-ES" sz="2000" dirty="0" err="1">
                <a:solidFill>
                  <a:srgbClr val="FF0000"/>
                </a:solidFill>
                <a:latin typeface="Arial Narrow" charset="0"/>
              </a:rPr>
              <a:t>Skimage</a:t>
            </a:r>
            <a:r>
              <a:rPr lang="ca-ES" sz="2000" dirty="0">
                <a:solidFill>
                  <a:srgbClr val="FF0000"/>
                </a:solidFill>
                <a:latin typeface="Arial Narrow" charset="0"/>
              </a:rPr>
              <a:t>:</a:t>
            </a:r>
          </a:p>
          <a:p>
            <a:endParaRPr lang="ca-ES" sz="2000" dirty="0">
              <a:solidFill>
                <a:srgbClr val="FF0000"/>
              </a:solidFill>
              <a:latin typeface="Arial Narrow" charset="0"/>
            </a:endParaRPr>
          </a:p>
          <a:p>
            <a:r>
              <a:rPr lang="ca-ES" sz="2000" dirty="0" err="1">
                <a:latin typeface="Arial Narrow" charset="0"/>
              </a:rPr>
              <a:t>im_l</a:t>
            </a:r>
            <a:r>
              <a:rPr lang="ca-ES" sz="2000" dirty="0">
                <a:latin typeface="Arial Narrow" charset="0"/>
              </a:rPr>
              <a:t>=</a:t>
            </a:r>
            <a:r>
              <a:rPr lang="ca-ES" sz="2000" dirty="0" err="1">
                <a:latin typeface="Arial Narrow" charset="0"/>
              </a:rPr>
              <a:t>filters.laplace</a:t>
            </a:r>
            <a:r>
              <a:rPr lang="ca-ES" sz="2000" dirty="0">
                <a:latin typeface="Arial Narrow" charset="0"/>
              </a:rPr>
              <a:t>(</a:t>
            </a:r>
            <a:r>
              <a:rPr lang="ca-ES" sz="2000" dirty="0" err="1">
                <a:latin typeface="Arial Narrow" charset="0"/>
              </a:rPr>
              <a:t>im</a:t>
            </a:r>
            <a:r>
              <a:rPr lang="ca-ES" sz="2000" dirty="0">
                <a:latin typeface="Arial Narrow" charset="0"/>
              </a:rPr>
              <a:t>)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C7487B3-9341-AB42-95DB-464B10FCCF3D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2049272"/>
            <a:ext cx="2895600" cy="3022600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9"/>
          <a:srcRect l="7809" t="18053" r="52938" b="15399"/>
          <a:stretch/>
        </p:blipFill>
        <p:spPr bwMode="auto">
          <a:xfrm>
            <a:off x="604602" y="2294290"/>
            <a:ext cx="2469592" cy="2353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37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4263526" y="96948"/>
            <a:ext cx="3280273" cy="250524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35DC0270-D369-DF4D-B5BF-539C563BB766}" type="slidenum">
              <a:rPr lang="es-ES" sz="1000">
                <a:solidFill>
                  <a:srgbClr val="003399"/>
                </a:solidFill>
                <a:latin typeface="Arial Narrow" charset="0"/>
              </a:rPr>
              <a:pPr eaLnBrk="1" hangingPunct="1"/>
              <a:t>47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sp>
        <p:nvSpPr>
          <p:cNvPr id="128003" name="Text Box 2"/>
          <p:cNvSpPr txBox="1">
            <a:spLocks noChangeArrowheads="1"/>
          </p:cNvSpPr>
          <p:nvPr/>
        </p:nvSpPr>
        <p:spPr bwMode="auto">
          <a:xfrm>
            <a:off x="228600" y="5181600"/>
            <a:ext cx="86502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600" dirty="0">
                <a:latin typeface="Arial Narrow" charset="0"/>
              </a:rPr>
              <a:t>					</a:t>
            </a:r>
            <a:r>
              <a:rPr lang="ca-ES" sz="1600" dirty="0" err="1">
                <a:latin typeface="Arial Narrow" charset="0"/>
              </a:rPr>
              <a:t>Using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different</a:t>
            </a:r>
            <a:r>
              <a:rPr lang="ca-ES" sz="1600" dirty="0">
                <a:latin typeface="Arial Narrow" charset="0"/>
              </a:rPr>
              <a:t> sigma </a:t>
            </a:r>
            <a:r>
              <a:rPr lang="ca-ES" sz="1600" dirty="0" err="1">
                <a:latin typeface="Arial Narrow" charset="0"/>
              </a:rPr>
              <a:t>values</a:t>
            </a:r>
            <a:r>
              <a:rPr lang="ca-ES" sz="1600" dirty="0">
                <a:latin typeface="Arial Narrow" charset="0"/>
              </a:rPr>
              <a:t>.</a:t>
            </a:r>
          </a:p>
          <a:p>
            <a:pPr eaLnBrk="1" hangingPunct="1"/>
            <a:endParaRPr lang="ca-ES" sz="1600" dirty="0">
              <a:latin typeface="Arial Narrow" charset="0"/>
            </a:endParaRPr>
          </a:p>
          <a:p>
            <a:pPr eaLnBrk="1" hangingPunct="1"/>
            <a:r>
              <a:rPr lang="ca-ES" sz="1600" dirty="0" err="1">
                <a:latin typeface="Arial Narrow" charset="0"/>
              </a:rPr>
              <a:t>Why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edges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obtained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by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the</a:t>
            </a:r>
            <a:r>
              <a:rPr lang="ca-ES" sz="1600" dirty="0">
                <a:latin typeface="Arial Narrow" charset="0"/>
              </a:rPr>
              <a:t> zero-</a:t>
            </a:r>
            <a:r>
              <a:rPr lang="ca-ES" sz="1600" dirty="0" err="1">
                <a:latin typeface="Arial Narrow" charset="0"/>
              </a:rPr>
              <a:t>crossing</a:t>
            </a:r>
            <a:r>
              <a:rPr lang="ca-ES" sz="1600" dirty="0">
                <a:latin typeface="Arial Narrow" charset="0"/>
              </a:rPr>
              <a:t> of </a:t>
            </a:r>
            <a:r>
              <a:rPr lang="ca-ES" sz="1600" dirty="0" err="1">
                <a:latin typeface="Arial Narrow" charset="0"/>
              </a:rPr>
              <a:t>the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Laplacian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map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assure</a:t>
            </a:r>
            <a:r>
              <a:rPr lang="ca-ES" sz="1600" dirty="0">
                <a:latin typeface="Arial Narrow" charset="0"/>
              </a:rPr>
              <a:t> to be </a:t>
            </a:r>
            <a:r>
              <a:rPr lang="ca-ES" sz="1600" dirty="0" err="1">
                <a:latin typeface="Arial Narrow" charset="0"/>
              </a:rPr>
              <a:t>continuous</a:t>
            </a:r>
            <a:r>
              <a:rPr lang="ca-ES" sz="1600" dirty="0">
                <a:latin typeface="Arial Narrow" charset="0"/>
              </a:rPr>
              <a:t>?</a:t>
            </a:r>
          </a:p>
          <a:p>
            <a:pPr eaLnBrk="1" hangingPunct="1"/>
            <a:endParaRPr lang="ca-ES" sz="1600" dirty="0">
              <a:latin typeface="Arial Narrow" charset="0"/>
            </a:endParaRPr>
          </a:p>
          <a:p>
            <a:pPr eaLnBrk="1" hangingPunct="1"/>
            <a:r>
              <a:rPr lang="ca-ES" sz="1600" dirty="0" err="1">
                <a:latin typeface="Arial Narrow" charset="0"/>
              </a:rPr>
              <a:t>Although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the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Laplacian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operator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convolved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with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the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image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leads</a:t>
            </a:r>
            <a:r>
              <a:rPr lang="ca-ES" sz="1600" dirty="0">
                <a:latin typeface="Arial Narrow" charset="0"/>
              </a:rPr>
              <a:t> to </a:t>
            </a:r>
            <a:r>
              <a:rPr lang="ca-ES" sz="1600" dirty="0" err="1">
                <a:latin typeface="Arial Narrow" charset="0"/>
              </a:rPr>
              <a:t>contours</a:t>
            </a:r>
            <a:r>
              <a:rPr lang="ca-ES" sz="1600" dirty="0">
                <a:latin typeface="Arial Narrow" charset="0"/>
              </a:rPr>
              <a:t>, </a:t>
            </a:r>
            <a:r>
              <a:rPr lang="ca-ES" sz="1600" dirty="0" err="1">
                <a:latin typeface="Arial Narrow" charset="0"/>
              </a:rPr>
              <a:t>they</a:t>
            </a:r>
            <a:r>
              <a:rPr lang="ca-ES" sz="1600" dirty="0">
                <a:latin typeface="Arial Narrow" charset="0"/>
              </a:rPr>
              <a:t> can be  </a:t>
            </a:r>
            <a:r>
              <a:rPr lang="ca-ES" sz="1600" dirty="0" err="1">
                <a:latin typeface="Arial Narrow" charset="0"/>
              </a:rPr>
              <a:t>too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much</a:t>
            </a:r>
            <a:r>
              <a:rPr lang="ca-ES" sz="1600" dirty="0">
                <a:latin typeface="Arial Narrow" charset="0"/>
              </a:rPr>
              <a:t> (</a:t>
            </a:r>
            <a:r>
              <a:rPr lang="ca-ES" sz="1600" dirty="0" err="1">
                <a:latin typeface="Arial Narrow" charset="0"/>
              </a:rPr>
              <a:t>depends</a:t>
            </a:r>
            <a:r>
              <a:rPr lang="ca-ES" sz="1600" dirty="0">
                <a:latin typeface="Arial Narrow" charset="0"/>
              </a:rPr>
              <a:t> on sigma).</a:t>
            </a:r>
            <a:endParaRPr lang="en-GB" sz="1600" baseline="-25000" dirty="0">
              <a:latin typeface="Arial Narrow" charset="0"/>
            </a:endParaRPr>
          </a:p>
        </p:txBody>
      </p:sp>
      <p:pic>
        <p:nvPicPr>
          <p:cNvPr id="68613" name="Picture 7" descr="cln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90800"/>
            <a:ext cx="1954213" cy="1954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614" name="Picture 9" descr="cln1log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1371600"/>
            <a:ext cx="1890713" cy="189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615" name="Picture 11" descr="cln1zer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1447800"/>
            <a:ext cx="1890713" cy="189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616" name="Picture 13" descr="cln1zer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71216" y="3352800"/>
            <a:ext cx="1867933" cy="186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617" name="Picture 15" descr="cln1log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20116" y="3362325"/>
            <a:ext cx="1867933" cy="186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1447800" y="0"/>
            <a:ext cx="4114800" cy="329184"/>
          </a:xfrm>
        </p:spPr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dirty="0">
                <a:ea typeface="+mn-ea"/>
                <a:cs typeface="+mn-cs"/>
              </a:rPr>
              <a:t>Petia </a:t>
            </a:r>
            <a:r>
              <a:rPr lang="en-US" b="1" kern="1200" dirty="0" err="1">
                <a:ea typeface="+mn-ea"/>
                <a:cs typeface="+mn-cs"/>
              </a:rPr>
              <a:t>Ivanova</a:t>
            </a:r>
            <a:r>
              <a:rPr lang="en-US" b="1" kern="1200" dirty="0">
                <a:ea typeface="+mn-ea"/>
                <a:cs typeface="+mn-cs"/>
              </a:rPr>
              <a:t> Radeva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5150" y="45720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Laplacian</a:t>
            </a:r>
            <a:r>
              <a:rPr lang="en-US" dirty="0"/>
              <a:t> and zero-crossings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09C6787-E60D-6A42-8559-ECA50628EE8A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899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 derivative and its relation to the edges</a:t>
            </a:r>
          </a:p>
          <a:p>
            <a:endParaRPr lang="en-US" dirty="0"/>
          </a:p>
          <a:p>
            <a:pPr lvl="1"/>
            <a:r>
              <a:rPr lang="en-US" dirty="0"/>
              <a:t>How to implement different edge detectors and what is their difference?</a:t>
            </a:r>
          </a:p>
          <a:p>
            <a:pPr lvl="1"/>
            <a:r>
              <a:rPr lang="en-US" dirty="0"/>
              <a:t>First and second derivatives, image gradient and Laplacian</a:t>
            </a:r>
          </a:p>
          <a:p>
            <a:pPr lvl="1"/>
            <a:endParaRPr lang="en-US" dirty="0"/>
          </a:p>
          <a:p>
            <a:r>
              <a:rPr lang="en-US" dirty="0"/>
              <a:t>How to get image derivatives with a Gaussian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Canny edge detector</a:t>
            </a:r>
          </a:p>
          <a:p>
            <a:endParaRPr lang="en-US" dirty="0"/>
          </a:p>
          <a:p>
            <a:r>
              <a:rPr lang="en-US" dirty="0"/>
              <a:t>Application: hybrid images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67B2297-618E-E040-8E74-F0E95B439346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695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1" descr="tree116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7088" y="3830638"/>
            <a:ext cx="2811462" cy="220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87" name="Title 2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z="4000"/>
              <a:t>So, what scale to choose?</a:t>
            </a:r>
          </a:p>
        </p:txBody>
      </p:sp>
      <p:sp>
        <p:nvSpPr>
          <p:cNvPr id="118788" name="Content Placeholder 5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839788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/>
              <a:t>It depends what we’re looking for.</a:t>
            </a:r>
          </a:p>
        </p:txBody>
      </p:sp>
      <p:grpSp>
        <p:nvGrpSpPr>
          <p:cNvPr id="2" name="Group 10"/>
          <p:cNvGrpSpPr>
            <a:grpSpLocks noChangeAspect="1"/>
          </p:cNvGrpSpPr>
          <p:nvPr/>
        </p:nvGrpSpPr>
        <p:grpSpPr bwMode="auto">
          <a:xfrm>
            <a:off x="336550" y="1603375"/>
            <a:ext cx="1851025" cy="4332288"/>
            <a:chOff x="110036" y="1785915"/>
            <a:chExt cx="2567913" cy="6011257"/>
          </a:xfrm>
        </p:grpSpPr>
        <p:pic>
          <p:nvPicPr>
            <p:cNvPr id="118794" name="Picture 9" descr="flame%20birch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0036" y="3733827"/>
              <a:ext cx="2563288" cy="1922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17414" y="1785915"/>
              <a:ext cx="2560535" cy="6011257"/>
              <a:chOff x="117414" y="1785915"/>
              <a:chExt cx="2560535" cy="6011257"/>
            </a:xfrm>
          </p:grpSpPr>
          <p:pic>
            <p:nvPicPr>
              <p:cNvPr id="118796" name="Picture 5" descr="vista-wallpaper-knot-in-the-woo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7414" y="1785915"/>
                <a:ext cx="2560535" cy="19204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797" name="Picture 11" descr="wood-grain-cherry_~009616IL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7414" y="5692806"/>
                <a:ext cx="2555910" cy="2104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8790" name="Picture 15" descr="Seattle-Capitol-Hill-Conifer-Tree-Trunk-335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73350" y="1530350"/>
            <a:ext cx="2154238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17" descr="forest_lake_park0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94350" y="1457325"/>
            <a:ext cx="3341688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2" name="Picture 19" descr="1418999359_c0ede26ceb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54850" y="3319463"/>
            <a:ext cx="19716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uadroTexto 3"/>
          <p:cNvSpPr txBox="1"/>
          <p:nvPr/>
        </p:nvSpPr>
        <p:spPr>
          <a:xfrm>
            <a:off x="685800" y="5934670"/>
            <a:ext cx="5415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previous knowledge about the right scale.</a:t>
            </a:r>
          </a:p>
          <a:p>
            <a:endParaRPr lang="en-US" dirty="0"/>
          </a:p>
          <a:p>
            <a:r>
              <a:rPr lang="en-US" dirty="0"/>
              <a:t>Or manage different scales. How?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7" name="Conector recto 1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7E4B38F-02E7-834E-9B10-4086F874660E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f*g=?</a:t>
            </a:r>
          </a:p>
        </p:txBody>
      </p:sp>
      <p:pic>
        <p:nvPicPr>
          <p:cNvPr id="5" name="Picture 4" descr="ori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4008" y="1676400"/>
            <a:ext cx="4636008" cy="3343275"/>
          </a:xfrm>
          <a:prstGeom prst="rect">
            <a:avLst/>
          </a:prstGeom>
        </p:spPr>
      </p:pic>
      <p:pic>
        <p:nvPicPr>
          <p:cNvPr id="6" name="Picture 5" descr="ver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3440" y="1682496"/>
            <a:ext cx="4636008" cy="334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0800" y="55626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Filter f = 1/9 x [ 1 1 1 1 </a:t>
            </a:r>
            <a:r>
              <a:rPr lang="en-US" sz="2000" dirty="0">
                <a:solidFill>
                  <a:srgbClr val="FF0000"/>
                </a:solidFill>
              </a:rPr>
              <a:t>1 </a:t>
            </a:r>
            <a:r>
              <a:rPr lang="en-US" sz="2000" dirty="0"/>
              <a:t>1 1 1 1]</a:t>
            </a:r>
            <a:r>
              <a:rPr lang="en-US" sz="2000" baseline="30000" dirty="0"/>
              <a:t>T </a:t>
            </a:r>
          </a:p>
          <a:p>
            <a:r>
              <a:rPr lang="en-US" sz="2000" dirty="0"/>
              <a:t>o f = 1/9 x [ 1 1 1 1 </a:t>
            </a:r>
            <a:r>
              <a:rPr lang="en-US" sz="2000" dirty="0">
                <a:solidFill>
                  <a:srgbClr val="FF0000"/>
                </a:solidFill>
              </a:rPr>
              <a:t>1 </a:t>
            </a:r>
            <a:r>
              <a:rPr lang="en-US" sz="2000" dirty="0"/>
              <a:t>1 1 1 1]?!</a:t>
            </a:r>
            <a:r>
              <a:rPr lang="en-US" sz="2000" baseline="30000" dirty="0"/>
              <a:t> 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354494" y="5105400"/>
            <a:ext cx="230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5105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filtered</a:t>
            </a:r>
          </a:p>
        </p:txBody>
      </p:sp>
      <p:pic>
        <p:nvPicPr>
          <p:cNvPr id="11" name="Picture 10" descr="horiz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0392" y="1685925"/>
            <a:ext cx="4636008" cy="334327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Review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14300" y="6359715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US" sz="1600" dirty="0"/>
              <a:t>What happens if we have a smoothing filter that is </a:t>
            </a:r>
            <a:r>
              <a:rPr lang="en-US" sz="1600" i="1" dirty="0" err="1"/>
              <a:t>unnormalized</a:t>
            </a:r>
            <a:r>
              <a:rPr lang="en-US" sz="1600" dirty="0"/>
              <a:t> (does not sum to one)? 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13" name="Marcador de fech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75403A6-F1ED-E144-9B74-0080ED81D94A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964893"/>
            <a:ext cx="7366000" cy="589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/>
              <a:t>Original image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AAA3B1A-2878-3641-9300-309893D8040D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903930"/>
            <a:ext cx="7442200" cy="59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59" name="Picture 6" descr="butterfly_gradient.jpg"/>
          <p:cNvPicPr>
            <a:picLocks noChangeAspect="1"/>
          </p:cNvPicPr>
          <p:nvPr/>
        </p:nvPicPr>
        <p:blipFill>
          <a:blip r:embed="rId4" cstate="print"/>
          <a:srcRect l="13873" t="7559" r="9860" b="10982"/>
          <a:stretch>
            <a:fillRect/>
          </a:stretch>
        </p:blipFill>
        <p:spPr bwMode="auto">
          <a:xfrm>
            <a:off x="990600" y="953272"/>
            <a:ext cx="7542212" cy="590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0" name="Title 2"/>
          <p:cNvSpPr txBox="1">
            <a:spLocks/>
          </p:cNvSpPr>
          <p:nvPr/>
        </p:nvSpPr>
        <p:spPr bwMode="auto">
          <a:xfrm>
            <a:off x="533400" y="152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Gradient magnitude image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52FE320-A818-B74C-A15F-DCB18ADE922A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964893"/>
            <a:ext cx="7366000" cy="589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Title 2"/>
          <p:cNvSpPr>
            <a:spLocks noGrp="1"/>
          </p:cNvSpPr>
          <p:nvPr>
            <p:ph type="title"/>
          </p:nvPr>
        </p:nvSpPr>
        <p:spPr>
          <a:xfrm>
            <a:off x="153988" y="152400"/>
            <a:ext cx="8990012" cy="838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err="1"/>
              <a:t>Thresholding</a:t>
            </a:r>
            <a:r>
              <a:rPr lang="en-US" dirty="0"/>
              <a:t> gradient with a lower threshold</a:t>
            </a:r>
          </a:p>
        </p:txBody>
      </p:sp>
      <p:pic>
        <p:nvPicPr>
          <p:cNvPr id="12288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957273"/>
            <a:ext cx="7375525" cy="590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EA5DF3F-A79B-DD47-B0E5-669417C0E7F5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964893"/>
            <a:ext cx="7366000" cy="589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07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err="1"/>
              <a:t>Thresholding</a:t>
            </a:r>
            <a:r>
              <a:rPr lang="en-US" dirty="0"/>
              <a:t> gradient with a higher threshold</a:t>
            </a:r>
          </a:p>
        </p:txBody>
      </p:sp>
      <p:pic>
        <p:nvPicPr>
          <p:cNvPr id="12390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896310"/>
            <a:ext cx="7451725" cy="596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E3212AC-BD8E-804E-A5E1-A53BA75CD945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/>
              <a:t>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4"/>
            <a:ext cx="7772400" cy="5311775"/>
          </a:xfrm>
        </p:spPr>
        <p:txBody>
          <a:bodyPr>
            <a:normAutofit fontScale="85000" lnSpcReduction="20000"/>
          </a:bodyPr>
          <a:lstStyle/>
          <a:p>
            <a:pPr marL="533400" indent="-533400">
              <a:spcBef>
                <a:spcPts val="1200"/>
              </a:spcBef>
            </a:pPr>
            <a:r>
              <a:rPr lang="en-US" sz="2400" dirty="0"/>
              <a:t>Filter image with derivative of Gaussian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</a:pPr>
            <a:endParaRPr lang="en-US" sz="2400" b="1" dirty="0"/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Non-maximum suppression</a:t>
            </a:r>
            <a:r>
              <a:rPr lang="en-US" sz="2400" dirty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Thin wide “ridges” down to single pixel width</a:t>
            </a:r>
          </a:p>
          <a:p>
            <a:pPr marL="838200" lvl="1" indent="-381000">
              <a:spcBef>
                <a:spcPts val="1200"/>
              </a:spcBef>
            </a:pPr>
            <a:endParaRPr lang="en-US" sz="2400" dirty="0"/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Linking and </a:t>
            </a:r>
            <a:r>
              <a:rPr lang="en-US" sz="2400" b="1" dirty="0" err="1"/>
              <a:t>thresholding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b="1" dirty="0"/>
              <a:t>hysteresis</a:t>
            </a:r>
            <a:r>
              <a:rPr lang="en-US" sz="2400" dirty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Define two thresholds: low and high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Use the high threshold to start edge curves and the low threshold to continue them</a:t>
            </a:r>
            <a:endParaRPr lang="en-US" sz="2400" b="1" dirty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/>
          </a:p>
          <a:p>
            <a:pPr marL="533400" indent="-533400">
              <a:spcBef>
                <a:spcPts val="1200"/>
              </a:spcBef>
            </a:pPr>
            <a:r>
              <a:rPr lang="en-US" sz="2400" dirty="0" err="1"/>
              <a:t>Skimage</a:t>
            </a:r>
            <a:r>
              <a:rPr lang="en-US" sz="2400" dirty="0"/>
              <a:t>:  </a:t>
            </a:r>
          </a:p>
          <a:p>
            <a:pPr marL="533400" indent="-533400">
              <a:spcBef>
                <a:spcPts val="1200"/>
              </a:spcBef>
            </a:pPr>
            <a:r>
              <a:rPr lang="en-US" dirty="0"/>
              <a:t>&gt;&gt;</a:t>
            </a:r>
            <a:r>
              <a:rPr lang="en-US" dirty="0" err="1"/>
              <a:t>im_canny</a:t>
            </a:r>
            <a:r>
              <a:rPr lang="en-US" dirty="0"/>
              <a:t>=</a:t>
            </a:r>
            <a:r>
              <a:rPr lang="en-US" dirty="0" err="1"/>
              <a:t>skimage.feature.canny</a:t>
            </a:r>
            <a:r>
              <a:rPr lang="en-US" dirty="0"/>
              <a:t>(</a:t>
            </a:r>
            <a:r>
              <a:rPr lang="en-US" dirty="0" err="1"/>
              <a:t>im</a:t>
            </a:r>
            <a:r>
              <a:rPr lang="en-US" dirty="0"/>
              <a:t>, sigma=5)</a:t>
            </a:r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D. Lowe,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39B6E17-24E8-EA4B-91B1-0D9DF9D39A83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772400" cy="838200"/>
          </a:xfrm>
        </p:spPr>
        <p:txBody>
          <a:bodyPr/>
          <a:lstStyle/>
          <a:p>
            <a:r>
              <a:rPr lang="en-US" dirty="0"/>
              <a:t>The Canny edge detector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5791200"/>
            <a:ext cx="77724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original image (Lena)</a:t>
            </a:r>
          </a:p>
        </p:txBody>
      </p:sp>
      <p:pic>
        <p:nvPicPr>
          <p:cNvPr id="125956" name="Picture 5" descr="le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credit: Steve Seitz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1E7984C-B823-1A4E-9849-958BC775ADF8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7772400" cy="838200"/>
          </a:xfrm>
        </p:spPr>
        <p:txBody>
          <a:bodyPr/>
          <a:lstStyle/>
          <a:p>
            <a:r>
              <a:rPr lang="en-US" dirty="0"/>
              <a:t>The Canny edge detector</a:t>
            </a:r>
          </a:p>
        </p:txBody>
      </p:sp>
      <p:pic>
        <p:nvPicPr>
          <p:cNvPr id="126979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norm of the gradient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8CAA711-065A-E24A-8911-591D569B08D3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76200"/>
            <a:ext cx="7772400" cy="838200"/>
          </a:xfrm>
        </p:spPr>
        <p:txBody>
          <a:bodyPr/>
          <a:lstStyle/>
          <a:p>
            <a:r>
              <a:rPr lang="en-US" dirty="0"/>
              <a:t>The Canny edge detector</a:t>
            </a:r>
          </a:p>
        </p:txBody>
      </p:sp>
      <p:pic>
        <p:nvPicPr>
          <p:cNvPr id="128003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4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70B2210-3185-974E-8E9A-81735CCD2BC1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838200"/>
          </a:xfrm>
        </p:spPr>
        <p:txBody>
          <a:bodyPr/>
          <a:lstStyle/>
          <a:p>
            <a:r>
              <a:rPr lang="en-US" dirty="0"/>
              <a:t>The Canny edge detector</a:t>
            </a:r>
          </a:p>
        </p:txBody>
      </p:sp>
      <p:pic>
        <p:nvPicPr>
          <p:cNvPr id="129027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7588" y="3830638"/>
            <a:ext cx="949325" cy="13874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 l="52202" t="59885" r="19633" b="7004"/>
          <a:stretch>
            <a:fillRect/>
          </a:stretch>
        </p:blipFill>
        <p:spPr bwMode="auto">
          <a:xfrm>
            <a:off x="2490788" y="1019175"/>
            <a:ext cx="4381500" cy="5151438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129031" name="TextBox 6"/>
          <p:cNvSpPr txBox="1">
            <a:spLocks noChangeArrowheads="1"/>
          </p:cNvSpPr>
          <p:nvPr/>
        </p:nvSpPr>
        <p:spPr bwMode="auto">
          <a:xfrm>
            <a:off x="7239000" y="1646238"/>
            <a:ext cx="1825625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How to turn these thick regions of the gradient into curves?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5229225" y="2552700"/>
            <a:ext cx="1971675" cy="167957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033" name="Picture 10" descr="http://www.owlnet.rice.edu/~elec539/Projects97/morphjrks/fig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" y="1895475"/>
            <a:ext cx="1895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4" name="Picture 12" descr="http://www.owlnet.rice.edu/~elec539/Projects97/morphjrks/fi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988" y="3538538"/>
            <a:ext cx="2105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BCB2CC47-2EDC-DD47-84F6-8CA8CD7494D0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838200"/>
          </a:xfrm>
        </p:spPr>
        <p:txBody>
          <a:bodyPr/>
          <a:lstStyle/>
          <a:p>
            <a:r>
              <a:rPr lang="en-US" dirty="0"/>
              <a:t>Non-maximum suppression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5029200"/>
            <a:ext cx="7772400" cy="114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Check if pixel is local maximum along gradient direction, select single max across width of the edge</a:t>
            </a:r>
          </a:p>
          <a:p>
            <a:pPr lvl="1"/>
            <a:endParaRPr lang="en-US" dirty="0"/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8A337C6-5C97-8647-872C-7019B6D5A7A3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an image derivative and its relation to the edges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How to implement different edge detectors and what is their difference?</a:t>
            </a:r>
          </a:p>
          <a:p>
            <a:pPr lvl="1"/>
            <a:r>
              <a:rPr lang="en-US" dirty="0"/>
              <a:t>First and second derivatives, image gradient and Laplacian</a:t>
            </a:r>
          </a:p>
          <a:p>
            <a:pPr lvl="1"/>
            <a:endParaRPr lang="en-US" dirty="0"/>
          </a:p>
          <a:p>
            <a:r>
              <a:rPr lang="en-US" dirty="0"/>
              <a:t>How to get image derivatives with a Gaussian function</a:t>
            </a:r>
          </a:p>
          <a:p>
            <a:endParaRPr lang="en-US" dirty="0"/>
          </a:p>
          <a:p>
            <a:r>
              <a:rPr lang="en-US" dirty="0"/>
              <a:t>Canny edge detector</a:t>
            </a:r>
          </a:p>
          <a:p>
            <a:endParaRPr lang="en-US" dirty="0"/>
          </a:p>
          <a:p>
            <a:r>
              <a:rPr lang="en-US" dirty="0"/>
              <a:t>Application: hybrid images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67B2297-618E-E040-8E74-F0E95B439346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679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97375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907" y="152400"/>
            <a:ext cx="7772400" cy="838200"/>
          </a:xfrm>
        </p:spPr>
        <p:txBody>
          <a:bodyPr/>
          <a:lstStyle/>
          <a:p>
            <a:r>
              <a:rPr lang="en-US" dirty="0"/>
              <a:t>The Canny edge detector</a:t>
            </a:r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thinning</a:t>
            </a:r>
          </a:p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(non-maximum suppression)</a:t>
            </a:r>
          </a:p>
        </p:txBody>
      </p:sp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4608513" y="4378325"/>
            <a:ext cx="657225" cy="292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8338" y="3136900"/>
            <a:ext cx="19351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Problem: pixels along this edge didn’t survive the </a:t>
            </a:r>
            <a:r>
              <a:rPr lang="en-US" sz="2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sz="24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DF7715E8-405F-1443-BBA8-CA2C7515E290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72400" cy="1143000"/>
          </a:xfrm>
        </p:spPr>
        <p:txBody>
          <a:bodyPr/>
          <a:lstStyle/>
          <a:p>
            <a:r>
              <a:rPr lang="en-US"/>
              <a:t>Hysteresis thresholding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701675" y="1600200"/>
            <a:ext cx="7772400" cy="4114800"/>
          </a:xfrm>
        </p:spPr>
        <p:txBody>
          <a:bodyPr/>
          <a:lstStyle/>
          <a:p>
            <a:r>
              <a:rPr lang="en-US" sz="2800" dirty="0"/>
              <a:t>Use a high threshold to start edge curves, and a low threshold to continue them.</a:t>
            </a:r>
            <a:endParaRPr lang="en-US" sz="2800" b="1" dirty="0"/>
          </a:p>
        </p:txBody>
      </p:sp>
      <p:sp>
        <p:nvSpPr>
          <p:cNvPr id="132100" name="Freeform 4"/>
          <p:cNvSpPr>
            <a:spLocks/>
          </p:cNvSpPr>
          <p:nvPr/>
        </p:nvSpPr>
        <p:spPr bwMode="auto">
          <a:xfrm>
            <a:off x="311150" y="3960813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1" name="Freeform 5"/>
          <p:cNvSpPr>
            <a:spLocks/>
          </p:cNvSpPr>
          <p:nvPr/>
        </p:nvSpPr>
        <p:spPr bwMode="auto">
          <a:xfrm>
            <a:off x="2978150" y="3998913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2" name="Freeform 6"/>
          <p:cNvSpPr>
            <a:spLocks/>
          </p:cNvSpPr>
          <p:nvPr/>
        </p:nvSpPr>
        <p:spPr bwMode="auto">
          <a:xfrm>
            <a:off x="5467350" y="4697413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3" name="Freeform 7"/>
          <p:cNvSpPr>
            <a:spLocks/>
          </p:cNvSpPr>
          <p:nvPr/>
        </p:nvSpPr>
        <p:spPr bwMode="auto">
          <a:xfrm>
            <a:off x="6178550" y="4545013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7308850" y="6553200"/>
            <a:ext cx="2825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Steve Seitz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E96156A-87B0-C849-8C01-5DC5DD98029E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/>
              <a:t>Hysteresis thresholding</a:t>
            </a:r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467100" y="647700"/>
            <a:ext cx="2209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3795713" y="3200400"/>
            <a:ext cx="1766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original image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8600" y="3829050"/>
            <a:ext cx="2592388" cy="2740025"/>
            <a:chOff x="144" y="2412"/>
            <a:chExt cx="1633" cy="1726"/>
          </a:xfrm>
        </p:grpSpPr>
        <p:pic>
          <p:nvPicPr>
            <p:cNvPr id="13313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343" y="2213"/>
              <a:ext cx="1236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4" name="Text Box 7"/>
            <p:cNvSpPr txBox="1">
              <a:spLocks noChangeArrowheads="1"/>
            </p:cNvSpPr>
            <p:nvPr/>
          </p:nvSpPr>
          <p:spPr bwMode="auto">
            <a:xfrm>
              <a:off x="438" y="3696"/>
              <a:ext cx="114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high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(strong edges)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76600" y="3829050"/>
            <a:ext cx="2592388" cy="2740025"/>
            <a:chOff x="2064" y="2412"/>
            <a:chExt cx="1633" cy="1726"/>
          </a:xfrm>
        </p:grpSpPr>
        <p:pic>
          <p:nvPicPr>
            <p:cNvPr id="133131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2273" y="2203"/>
              <a:ext cx="1215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2" name="Text Box 10"/>
            <p:cNvSpPr txBox="1">
              <a:spLocks noChangeArrowheads="1"/>
            </p:cNvSpPr>
            <p:nvPr/>
          </p:nvSpPr>
          <p:spPr bwMode="auto">
            <a:xfrm>
              <a:off x="2345" y="3696"/>
              <a:ext cx="107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low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(weak edges)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324600" y="3829050"/>
            <a:ext cx="2590800" cy="2435225"/>
            <a:chOff x="3984" y="2412"/>
            <a:chExt cx="1632" cy="1534"/>
          </a:xfrm>
        </p:grpSpPr>
        <p:pic>
          <p:nvPicPr>
            <p:cNvPr id="13312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5400000">
              <a:off x="4198" y="2198"/>
              <a:ext cx="1203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0" name="Text Box 13"/>
            <p:cNvSpPr txBox="1">
              <a:spLocks noChangeArrowheads="1"/>
            </p:cNvSpPr>
            <p:nvPr/>
          </p:nvSpPr>
          <p:spPr bwMode="auto">
            <a:xfrm>
              <a:off x="4043" y="3696"/>
              <a:ext cx="15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hysteresis threshold</a:t>
              </a:r>
            </a:p>
          </p:txBody>
        </p:sp>
      </p:grpSp>
      <p:sp>
        <p:nvSpPr>
          <p:cNvPr id="133128" name="Text Box 14"/>
          <p:cNvSpPr txBox="1">
            <a:spLocks noChangeArrowheads="1"/>
          </p:cNvSpPr>
          <p:nvPr/>
        </p:nvSpPr>
        <p:spPr bwMode="auto">
          <a:xfrm>
            <a:off x="7475538" y="65532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7" name="Conector recto 1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35E55E5-EFDC-AC4B-B034-0DCABF016EC9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/>
              <a:t>Hysteresis thresholding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3719514" y="2743200"/>
            <a:ext cx="1766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original image</a:t>
            </a:r>
          </a:p>
        </p:txBody>
      </p:sp>
      <p:pic>
        <p:nvPicPr>
          <p:cNvPr id="133133" name="Picture 6"/>
          <p:cNvPicPr>
            <a:picLocks noChangeAspect="1" noChangeArrowheads="1"/>
          </p:cNvPicPr>
          <p:nvPr/>
        </p:nvPicPr>
        <p:blipFill>
          <a:blip r:embed="rId3" cstate="print"/>
          <a:srcRect l="34021" t="32425" r="11610" b="41121"/>
          <a:stretch>
            <a:fillRect/>
          </a:stretch>
        </p:blipFill>
        <p:spPr bwMode="auto">
          <a:xfrm rot="5400000">
            <a:off x="80434" y="2205567"/>
            <a:ext cx="296333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4" name="Text Box 7"/>
          <p:cNvSpPr txBox="1">
            <a:spLocks noChangeArrowheads="1"/>
          </p:cNvSpPr>
          <p:nvPr/>
        </p:nvSpPr>
        <p:spPr bwMode="auto">
          <a:xfrm>
            <a:off x="619126" y="4708525"/>
            <a:ext cx="18192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high threshold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(strong edges)</a:t>
            </a:r>
          </a:p>
        </p:txBody>
      </p:sp>
      <p:pic>
        <p:nvPicPr>
          <p:cNvPr id="133131" name="Picture 9"/>
          <p:cNvPicPr>
            <a:picLocks noChangeAspect="1" noChangeArrowheads="1"/>
          </p:cNvPicPr>
          <p:nvPr/>
        </p:nvPicPr>
        <p:blipFill>
          <a:blip r:embed="rId4" cstate="print"/>
          <a:srcRect l="30617" t="32394" r="14074" b="41151"/>
          <a:stretch>
            <a:fillRect/>
          </a:stretch>
        </p:blipFill>
        <p:spPr bwMode="auto">
          <a:xfrm rot="5400000">
            <a:off x="3128431" y="2205570"/>
            <a:ext cx="296333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2" name="Text Box 10"/>
          <p:cNvSpPr txBox="1">
            <a:spLocks noChangeArrowheads="1"/>
          </p:cNvSpPr>
          <p:nvPr/>
        </p:nvSpPr>
        <p:spPr bwMode="auto">
          <a:xfrm>
            <a:off x="3646489" y="4708525"/>
            <a:ext cx="1708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low threshold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(weak edges)</a:t>
            </a:r>
          </a:p>
        </p:txBody>
      </p:sp>
      <p:pic>
        <p:nvPicPr>
          <p:cNvPr id="133129" name="Picture 12"/>
          <p:cNvPicPr>
            <a:picLocks noChangeAspect="1" noChangeArrowheads="1"/>
          </p:cNvPicPr>
          <p:nvPr/>
        </p:nvPicPr>
        <p:blipFill>
          <a:blip r:embed="rId5" cstate="print"/>
          <a:srcRect l="29445" t="32322" r="13258" b="41207"/>
          <a:stretch>
            <a:fillRect/>
          </a:stretch>
        </p:blipFill>
        <p:spPr bwMode="auto">
          <a:xfrm rot="5400000">
            <a:off x="6138334" y="2167468"/>
            <a:ext cx="303953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0" name="Text Box 13"/>
          <p:cNvSpPr txBox="1">
            <a:spLocks noChangeArrowheads="1"/>
          </p:cNvSpPr>
          <p:nvPr/>
        </p:nvSpPr>
        <p:spPr bwMode="auto">
          <a:xfrm>
            <a:off x="6342064" y="4708525"/>
            <a:ext cx="2441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hysteresis threshold</a:t>
            </a:r>
          </a:p>
        </p:txBody>
      </p:sp>
      <p:sp>
        <p:nvSpPr>
          <p:cNvPr id="133128" name="Text Box 14"/>
          <p:cNvSpPr txBox="1">
            <a:spLocks noChangeArrowheads="1"/>
          </p:cNvSpPr>
          <p:nvPr/>
        </p:nvSpPr>
        <p:spPr bwMode="auto">
          <a:xfrm>
            <a:off x="7475538" y="65532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7440343-1EA7-A14C-B70C-BB0D1BC37393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/>
              <a:t>Recap: 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65224"/>
            <a:ext cx="8742363" cy="5006975"/>
          </a:xfrm>
        </p:spPr>
        <p:txBody>
          <a:bodyPr>
            <a:normAutofit fontScale="92500" lnSpcReduction="10000"/>
          </a:bodyPr>
          <a:lstStyle/>
          <a:p>
            <a:pPr marL="533400" indent="-5334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Filter image with derivative of Gaussian </a:t>
            </a:r>
          </a:p>
          <a:p>
            <a:pPr marL="533400" indent="-5334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Non-maximum suppression</a:t>
            </a:r>
            <a:r>
              <a:rPr lang="en-US" sz="2400" dirty="0"/>
              <a:t>:</a:t>
            </a:r>
          </a:p>
          <a:p>
            <a:pPr marL="914400" lvl="1" indent="-457200">
              <a:spcBef>
                <a:spcPts val="1200"/>
              </a:spcBef>
            </a:pPr>
            <a:r>
              <a:rPr lang="en-US" sz="2400" dirty="0"/>
              <a:t>Thin wide “ridges” down to single pixel width</a:t>
            </a:r>
          </a:p>
          <a:p>
            <a:pPr marL="533400" indent="-5334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Linking and </a:t>
            </a:r>
            <a:r>
              <a:rPr lang="en-US" sz="2400" b="1" dirty="0" err="1"/>
              <a:t>thresholding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b="1" dirty="0"/>
              <a:t>hysteresis</a:t>
            </a:r>
            <a:r>
              <a:rPr lang="en-US" sz="2400" dirty="0"/>
              <a:t>):</a:t>
            </a:r>
          </a:p>
          <a:p>
            <a:pPr marL="914400" lvl="1" indent="-457200">
              <a:spcBef>
                <a:spcPts val="1200"/>
              </a:spcBef>
            </a:pPr>
            <a:r>
              <a:rPr lang="en-US" sz="2400" dirty="0"/>
              <a:t>Define two thresholds: low and high</a:t>
            </a:r>
          </a:p>
          <a:p>
            <a:pPr marL="914400" lvl="1" indent="-457200">
              <a:spcBef>
                <a:spcPts val="1200"/>
              </a:spcBef>
            </a:pPr>
            <a:r>
              <a:rPr lang="en-US" sz="2400" dirty="0"/>
              <a:t>Use the high threshold to start edge curves and the low threshold to continue them</a:t>
            </a:r>
            <a:endParaRPr lang="en-US" sz="2400" b="1" dirty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/>
          </a:p>
          <a:p>
            <a:pPr marL="533400" indent="-533400">
              <a:spcBef>
                <a:spcPts val="1200"/>
              </a:spcBef>
            </a:pPr>
            <a:r>
              <a:rPr lang="en-US" dirty="0"/>
              <a:t>In </a:t>
            </a:r>
            <a:r>
              <a:rPr lang="en-US" dirty="0" err="1"/>
              <a:t>s</a:t>
            </a:r>
            <a:r>
              <a:rPr lang="en-US" sz="2400" dirty="0" err="1"/>
              <a:t>kimage</a:t>
            </a:r>
            <a:r>
              <a:rPr lang="en-US" sz="2400" dirty="0"/>
              <a:t>: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  &gt;&gt;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im_canny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skimage.feature.canny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sigma=5)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D. Lowe,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B3B13C88-C399-C344-B8AC-34D79E0A33AA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C952-3656-BE46-BF2B-F03C4CC4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Canny edge detector</a:t>
            </a:r>
            <a:endParaRPr lang="es-ES_trad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E19614-7B94-214F-99A3-3BBB2EECE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70880"/>
            <a:ext cx="8229600" cy="273543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26C18-6649-C747-9D06-66D820B9E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FE148-63DF-0C4F-8E6A-8B58716F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53E26-D945-1A41-B2CB-D877275A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905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229600" cy="1362075"/>
          </a:xfrm>
        </p:spPr>
        <p:txBody>
          <a:bodyPr/>
          <a:lstStyle/>
          <a:p>
            <a:r>
              <a:rPr lang="ca-ES" dirty="0" err="1">
                <a:latin typeface="Arial Narrow" charset="0"/>
              </a:rPr>
              <a:t>Exercices</a:t>
            </a:r>
            <a:r>
              <a:rPr lang="ca-ES" dirty="0">
                <a:latin typeface="Arial Narrow" charset="0"/>
              </a:rPr>
              <a:t> (</a:t>
            </a:r>
            <a:r>
              <a:rPr lang="ca-ES" dirty="0" err="1">
                <a:latin typeface="Arial Narrow" charset="0"/>
              </a:rPr>
              <a:t>comparison</a:t>
            </a:r>
            <a:r>
              <a:rPr lang="ca-ES" dirty="0">
                <a:latin typeface="Arial Narrow" charset="0"/>
              </a:rPr>
              <a:t>)</a:t>
            </a: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5004" y="858295"/>
            <a:ext cx="7772400" cy="428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ca-ES" sz="2000" dirty="0" err="1">
                <a:latin typeface="Arial Narrow" charset="0"/>
              </a:rPr>
              <a:t>Determine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the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operator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applied</a:t>
            </a:r>
            <a:r>
              <a:rPr lang="ca-ES" sz="2000" dirty="0">
                <a:latin typeface="Arial Narrow" charset="0"/>
              </a:rPr>
              <a:t>:</a:t>
            </a:r>
          </a:p>
        </p:txBody>
      </p:sp>
      <p:pic>
        <p:nvPicPr>
          <p:cNvPr id="76804" name="Picture 4" descr="Pelota"/>
          <p:cNvPicPr>
            <a:picLocks noChangeAspect="1" noChangeArrowheads="1"/>
          </p:cNvPicPr>
          <p:nvPr/>
        </p:nvPicPr>
        <p:blipFill rotWithShape="1">
          <a:blip r:embed="rId3"/>
          <a:srcRect r="22400"/>
          <a:stretch/>
        </p:blipFill>
        <p:spPr bwMode="auto">
          <a:xfrm>
            <a:off x="99836" y="1358630"/>
            <a:ext cx="1542337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6618" name="Text Box 10"/>
          <p:cNvSpPr txBox="1">
            <a:spLocks noChangeArrowheads="1"/>
          </p:cNvSpPr>
          <p:nvPr/>
        </p:nvSpPr>
        <p:spPr bwMode="auto">
          <a:xfrm>
            <a:off x="3291797" y="4962395"/>
            <a:ext cx="177884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Prewitt</a:t>
            </a:r>
            <a:r>
              <a:rPr lang="ca-ES" sz="1200" b="1" dirty="0">
                <a:latin typeface="Arial Narrow" charset="0"/>
              </a:rPr>
              <a:t> </a:t>
            </a:r>
            <a:r>
              <a:rPr lang="ca-ES" sz="1200" b="1" dirty="0" err="1">
                <a:latin typeface="Arial Narrow" charset="0"/>
              </a:rPr>
              <a:t>with</a:t>
            </a:r>
            <a:r>
              <a:rPr lang="ca-ES" sz="1200" b="1" dirty="0">
                <a:latin typeface="Arial Narrow" charset="0"/>
              </a:rPr>
              <a:t> a </a:t>
            </a:r>
            <a:r>
              <a:rPr lang="ca-ES" sz="1200" b="1" dirty="0" err="1">
                <a:latin typeface="Arial Narrow" charset="0"/>
              </a:rPr>
              <a:t>mask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pt-BR" sz="1100" dirty="0" err="1">
                <a:latin typeface="Arial Narrow" charset="0"/>
              </a:rPr>
              <a:t>mask</a:t>
            </a:r>
            <a:r>
              <a:rPr lang="pt-BR" sz="1100" dirty="0">
                <a:latin typeface="Arial Narrow" charset="0"/>
              </a:rPr>
              <a:t>=</a:t>
            </a:r>
            <a:r>
              <a:rPr lang="pt-BR" sz="1100" dirty="0" err="1">
                <a:latin typeface="Arial Narrow" charset="0"/>
              </a:rPr>
              <a:t>np.array</a:t>
            </a:r>
            <a:r>
              <a:rPr lang="pt-BR" sz="1100" dirty="0">
                <a:latin typeface="Arial Narrow" charset="0"/>
              </a:rPr>
              <a:t>([[-1,0,1],[-1,0,1],[-1,0,1]], </a:t>
            </a:r>
            <a:r>
              <a:rPr lang="pt-BR" sz="1100" dirty="0" err="1">
                <a:latin typeface="Arial Narrow" charset="0"/>
              </a:rPr>
              <a:t>dtype</a:t>
            </a:r>
            <a:r>
              <a:rPr lang="pt-BR" sz="1100" dirty="0">
                <a:latin typeface="Arial Narrow" charset="0"/>
              </a:rPr>
              <a:t>='</a:t>
            </a:r>
            <a:r>
              <a:rPr lang="pt-BR" sz="1100" dirty="0" err="1">
                <a:latin typeface="Arial Narrow" charset="0"/>
              </a:rPr>
              <a:t>float</a:t>
            </a:r>
            <a:r>
              <a:rPr lang="pt-BR" sz="1100" dirty="0">
                <a:latin typeface="Arial Narrow" charset="0"/>
              </a:rPr>
              <a:t>')</a:t>
            </a:r>
          </a:p>
          <a:p>
            <a:pPr eaLnBrk="1" hangingPunct="1"/>
            <a:endParaRPr lang="pt-BR" sz="1100" dirty="0">
              <a:latin typeface="Arial Narrow" charset="0"/>
            </a:endParaRPr>
          </a:p>
          <a:p>
            <a:pPr eaLnBrk="1" hangingPunct="1"/>
            <a:r>
              <a:rPr lang="pt-BR" sz="1100" dirty="0" err="1">
                <a:latin typeface="Arial Narrow" charset="0"/>
              </a:rPr>
              <a:t>im_prewitt</a:t>
            </a:r>
            <a:r>
              <a:rPr lang="pt-BR" sz="1100" dirty="0">
                <a:latin typeface="Arial Narrow" charset="0"/>
              </a:rPr>
              <a:t>=convolve(</a:t>
            </a:r>
            <a:r>
              <a:rPr lang="pt-BR" sz="1100" dirty="0" err="1">
                <a:latin typeface="Arial Narrow" charset="0"/>
              </a:rPr>
              <a:t>im,mask</a:t>
            </a:r>
            <a:r>
              <a:rPr lang="pt-BR" sz="1100" dirty="0">
                <a:latin typeface="Arial Narrow" charset="0"/>
              </a:rPr>
              <a:t>)</a:t>
            </a:r>
            <a:endParaRPr lang="ca-ES" sz="1100" dirty="0">
              <a:latin typeface="Arial Narrow" charset="0"/>
            </a:endParaRPr>
          </a:p>
        </p:txBody>
      </p:sp>
      <p:sp>
        <p:nvSpPr>
          <p:cNvPr id="196619" name="Text Box 11"/>
          <p:cNvSpPr txBox="1">
            <a:spLocks noChangeArrowheads="1"/>
          </p:cNvSpPr>
          <p:nvPr/>
        </p:nvSpPr>
        <p:spPr bwMode="auto">
          <a:xfrm>
            <a:off x="7017984" y="4903802"/>
            <a:ext cx="22558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Laplacian</a:t>
            </a:r>
            <a:r>
              <a:rPr lang="ca-ES" sz="1200" b="1" dirty="0">
                <a:latin typeface="Arial Narrow" charset="0"/>
              </a:rPr>
              <a:t> </a:t>
            </a:r>
            <a:r>
              <a:rPr lang="ca-ES" sz="1200" b="1" dirty="0" err="1">
                <a:latin typeface="Arial Narrow" charset="0"/>
              </a:rPr>
              <a:t>with</a:t>
            </a:r>
            <a:r>
              <a:rPr lang="ca-ES" sz="1200" b="1" dirty="0">
                <a:latin typeface="Arial Narrow" charset="0"/>
              </a:rPr>
              <a:t> a </a:t>
            </a:r>
            <a:r>
              <a:rPr lang="ca-ES" sz="1200" b="1" dirty="0" err="1">
                <a:latin typeface="Arial Narrow" charset="0"/>
              </a:rPr>
              <a:t>mask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pt-BR" sz="1200" i="1" dirty="0" err="1">
                <a:latin typeface="Arial Narrow" charset="0"/>
              </a:rPr>
              <a:t>mask</a:t>
            </a:r>
            <a:r>
              <a:rPr lang="pt-BR" sz="1200" i="1" dirty="0">
                <a:latin typeface="Arial Narrow" charset="0"/>
              </a:rPr>
              <a:t>=</a:t>
            </a:r>
            <a:r>
              <a:rPr lang="pt-BR" sz="1200" i="1" dirty="0" err="1">
                <a:latin typeface="Arial Narrow" charset="0"/>
              </a:rPr>
              <a:t>np.array</a:t>
            </a:r>
            <a:r>
              <a:rPr lang="pt-BR" sz="1200" i="1" dirty="0">
                <a:latin typeface="Arial Narrow" charset="0"/>
              </a:rPr>
              <a:t>([[1,4,1],[4,-20,4],[1,4,1]], </a:t>
            </a:r>
            <a:r>
              <a:rPr lang="pt-BR" sz="1200" i="1" dirty="0" err="1">
                <a:latin typeface="Arial Narrow" charset="0"/>
              </a:rPr>
              <a:t>dtype</a:t>
            </a:r>
            <a:r>
              <a:rPr lang="pt-BR" sz="1200" i="1" dirty="0">
                <a:latin typeface="Arial Narrow" charset="0"/>
              </a:rPr>
              <a:t>='</a:t>
            </a:r>
            <a:r>
              <a:rPr lang="pt-BR" sz="1200" i="1" dirty="0" err="1">
                <a:latin typeface="Arial Narrow" charset="0"/>
              </a:rPr>
              <a:t>float</a:t>
            </a:r>
            <a:r>
              <a:rPr lang="pt-BR" sz="1200" i="1" dirty="0">
                <a:latin typeface="Arial Narrow" charset="0"/>
              </a:rPr>
              <a:t>')</a:t>
            </a:r>
          </a:p>
          <a:p>
            <a:pPr eaLnBrk="1" hangingPunct="1"/>
            <a:endParaRPr lang="pt-BR" sz="1200" i="1" dirty="0">
              <a:latin typeface="Arial Narrow" charset="0"/>
            </a:endParaRPr>
          </a:p>
          <a:p>
            <a:pPr eaLnBrk="1" hangingPunct="1"/>
            <a:r>
              <a:rPr lang="pt-BR" sz="1200" i="1" dirty="0" err="1">
                <a:latin typeface="Arial Narrow" charset="0"/>
              </a:rPr>
              <a:t>im_Lapl</a:t>
            </a:r>
            <a:r>
              <a:rPr lang="pt-BR" sz="1200" i="1" dirty="0">
                <a:latin typeface="Arial Narrow" charset="0"/>
              </a:rPr>
              <a:t>=convolve(</a:t>
            </a:r>
            <a:r>
              <a:rPr lang="pt-BR" sz="1200" i="1" dirty="0" err="1">
                <a:latin typeface="Arial Narrow" charset="0"/>
              </a:rPr>
              <a:t>im,mask</a:t>
            </a:r>
            <a:r>
              <a:rPr lang="pt-BR" sz="1200" i="1" dirty="0">
                <a:latin typeface="Arial Narrow" charset="0"/>
              </a:rPr>
              <a:t>)</a:t>
            </a:r>
            <a:endParaRPr lang="ca-ES" sz="1200" i="1" dirty="0">
              <a:latin typeface="Arial Narrow" charset="0"/>
            </a:endParaRPr>
          </a:p>
        </p:txBody>
      </p:sp>
      <p:sp>
        <p:nvSpPr>
          <p:cNvPr id="196617" name="Text Box 9"/>
          <p:cNvSpPr txBox="1">
            <a:spLocks noChangeArrowheads="1"/>
          </p:cNvSpPr>
          <p:nvPr/>
        </p:nvSpPr>
        <p:spPr bwMode="auto">
          <a:xfrm>
            <a:off x="1535289" y="4962395"/>
            <a:ext cx="1703386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Sobel</a:t>
            </a:r>
            <a:r>
              <a:rPr lang="ca-ES" sz="1200" b="1" dirty="0">
                <a:latin typeface="Arial Narrow" charset="0"/>
              </a:rPr>
              <a:t> </a:t>
            </a:r>
            <a:r>
              <a:rPr lang="ca-ES" sz="1200" b="1" dirty="0" err="1">
                <a:latin typeface="Arial Narrow" charset="0"/>
              </a:rPr>
              <a:t>with</a:t>
            </a:r>
            <a:r>
              <a:rPr lang="ca-ES" sz="1200" b="1" dirty="0">
                <a:latin typeface="Arial Narrow" charset="0"/>
              </a:rPr>
              <a:t> a </a:t>
            </a:r>
            <a:r>
              <a:rPr lang="ca-ES" sz="1200" b="1" dirty="0" err="1">
                <a:latin typeface="Arial Narrow" charset="0"/>
              </a:rPr>
              <a:t>mask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pt-BR" sz="1100" i="1" dirty="0" err="1">
                <a:latin typeface="Arial Narrow" charset="0"/>
              </a:rPr>
              <a:t>mask</a:t>
            </a:r>
            <a:r>
              <a:rPr lang="pt-BR" sz="1100" i="1" dirty="0">
                <a:latin typeface="Arial Narrow" charset="0"/>
              </a:rPr>
              <a:t>=</a:t>
            </a:r>
            <a:r>
              <a:rPr lang="pt-BR" sz="1100" i="1" dirty="0" err="1">
                <a:latin typeface="Arial Narrow" charset="0"/>
              </a:rPr>
              <a:t>np.array</a:t>
            </a:r>
            <a:r>
              <a:rPr lang="pt-BR" sz="1100" i="1" dirty="0">
                <a:latin typeface="Arial Narrow" charset="0"/>
              </a:rPr>
              <a:t>([[-1,0,1],[-2,0,2],[-1,0,1]], </a:t>
            </a:r>
            <a:r>
              <a:rPr lang="pt-BR" sz="1100" i="1" dirty="0" err="1">
                <a:latin typeface="Arial Narrow" charset="0"/>
              </a:rPr>
              <a:t>dtype</a:t>
            </a:r>
            <a:r>
              <a:rPr lang="pt-BR" sz="1100" i="1" dirty="0">
                <a:latin typeface="Arial Narrow" charset="0"/>
              </a:rPr>
              <a:t>='</a:t>
            </a:r>
            <a:r>
              <a:rPr lang="pt-BR" sz="1100" i="1" dirty="0" err="1">
                <a:latin typeface="Arial Narrow" charset="0"/>
              </a:rPr>
              <a:t>float</a:t>
            </a:r>
            <a:r>
              <a:rPr lang="pt-BR" sz="1100" i="1" dirty="0">
                <a:latin typeface="Arial Narrow" charset="0"/>
              </a:rPr>
              <a:t>')</a:t>
            </a:r>
          </a:p>
          <a:p>
            <a:pPr eaLnBrk="1" hangingPunct="1"/>
            <a:endParaRPr lang="pt-BR" sz="1100" i="1" dirty="0">
              <a:latin typeface="Arial Narrow" charset="0"/>
            </a:endParaRPr>
          </a:p>
          <a:p>
            <a:pPr eaLnBrk="1" hangingPunct="1"/>
            <a:r>
              <a:rPr lang="pt-BR" sz="1100" i="1" dirty="0" err="1">
                <a:latin typeface="Arial Narrow" charset="0"/>
              </a:rPr>
              <a:t>im_sobel</a:t>
            </a:r>
            <a:r>
              <a:rPr lang="pt-BR" sz="1100" i="1" dirty="0">
                <a:latin typeface="Arial Narrow" charset="0"/>
              </a:rPr>
              <a:t>=convolve(</a:t>
            </a:r>
            <a:r>
              <a:rPr lang="pt-BR" sz="1100" i="1" dirty="0" err="1">
                <a:latin typeface="Arial Narrow" charset="0"/>
              </a:rPr>
              <a:t>im,mask</a:t>
            </a:r>
            <a:r>
              <a:rPr lang="pt-BR" sz="1100" i="1" dirty="0">
                <a:latin typeface="Arial Narrow" charset="0"/>
              </a:rPr>
              <a:t>)</a:t>
            </a:r>
            <a:endParaRPr lang="ca-ES" sz="1100" i="1" dirty="0">
              <a:latin typeface="Arial Narrow" charset="0"/>
            </a:endParaRPr>
          </a:p>
        </p:txBody>
      </p:sp>
      <p:sp>
        <p:nvSpPr>
          <p:cNvPr id="142346" name="Text Box 20"/>
          <p:cNvSpPr txBox="1">
            <a:spLocks noChangeArrowheads="1"/>
          </p:cNvSpPr>
          <p:nvPr/>
        </p:nvSpPr>
        <p:spPr bwMode="auto">
          <a:xfrm>
            <a:off x="128411" y="2995343"/>
            <a:ext cx="1061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>
                <a:latin typeface="Arial Narrow" charset="0"/>
              </a:rPr>
              <a:t>Original </a:t>
            </a:r>
            <a:r>
              <a:rPr lang="ca-ES" sz="1200" b="1" dirty="0" err="1">
                <a:latin typeface="Arial Narrow" charset="0"/>
              </a:rPr>
              <a:t>image</a:t>
            </a:r>
            <a:endParaRPr lang="ca-ES" sz="1200" b="1" dirty="0">
              <a:latin typeface="Arial Narrow" charset="0"/>
            </a:endParaRPr>
          </a:p>
        </p:txBody>
      </p:sp>
      <p:sp>
        <p:nvSpPr>
          <p:cNvPr id="196633" name="Text Box 25"/>
          <p:cNvSpPr txBox="1">
            <a:spLocks noChangeArrowheads="1"/>
          </p:cNvSpPr>
          <p:nvPr/>
        </p:nvSpPr>
        <p:spPr bwMode="auto">
          <a:xfrm>
            <a:off x="5085272" y="4895549"/>
            <a:ext cx="191577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Laplacian</a:t>
            </a:r>
            <a:r>
              <a:rPr lang="ca-ES" sz="1200" b="1" dirty="0">
                <a:latin typeface="Arial Narrow" charset="0"/>
              </a:rPr>
              <a:t> </a:t>
            </a:r>
            <a:r>
              <a:rPr lang="ca-ES" sz="1200" b="1" dirty="0" err="1">
                <a:latin typeface="Arial Narrow" charset="0"/>
              </a:rPr>
              <a:t>with</a:t>
            </a:r>
            <a:r>
              <a:rPr lang="ca-ES" sz="1200" b="1" dirty="0">
                <a:latin typeface="Arial Narrow" charset="0"/>
              </a:rPr>
              <a:t> a </a:t>
            </a:r>
            <a:r>
              <a:rPr lang="ca-ES" sz="1200" b="1" dirty="0" err="1">
                <a:latin typeface="Arial Narrow" charset="0"/>
              </a:rPr>
              <a:t>mask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i="1" dirty="0" err="1">
                <a:latin typeface="Arial Narrow" charset="0"/>
              </a:rPr>
              <a:t>mask</a:t>
            </a:r>
            <a:r>
              <a:rPr lang="ca-ES" sz="1200" i="1" dirty="0">
                <a:latin typeface="Arial Narrow" charset="0"/>
              </a:rPr>
              <a:t>=</a:t>
            </a:r>
            <a:r>
              <a:rPr lang="ca-ES" sz="1200" i="1" dirty="0" err="1">
                <a:latin typeface="Arial Narrow" charset="0"/>
              </a:rPr>
              <a:t>np.array</a:t>
            </a:r>
            <a:r>
              <a:rPr lang="ca-ES" sz="1200" i="1" dirty="0">
                <a:latin typeface="Arial Narrow" charset="0"/>
              </a:rPr>
              <a:t>([[0,-1,0],[-1,4,-1],[0,-1,0]], </a:t>
            </a:r>
            <a:r>
              <a:rPr lang="ca-ES" sz="1200" i="1" dirty="0" err="1">
                <a:latin typeface="Arial Narrow" charset="0"/>
              </a:rPr>
              <a:t>dtype</a:t>
            </a:r>
            <a:r>
              <a:rPr lang="ca-ES" sz="1200" i="1" dirty="0">
                <a:latin typeface="Arial Narrow" charset="0"/>
              </a:rPr>
              <a:t>='</a:t>
            </a:r>
            <a:r>
              <a:rPr lang="ca-ES" sz="1200" i="1" dirty="0" err="1">
                <a:latin typeface="Arial Narrow" charset="0"/>
              </a:rPr>
              <a:t>float</a:t>
            </a:r>
            <a:r>
              <a:rPr lang="ca-ES" sz="1200" i="1" dirty="0">
                <a:latin typeface="Arial Narrow" charset="0"/>
              </a:rPr>
              <a:t>')</a:t>
            </a:r>
          </a:p>
          <a:p>
            <a:pPr eaLnBrk="1" hangingPunct="1"/>
            <a:endParaRPr lang="ca-ES" sz="1200" i="1" dirty="0">
              <a:latin typeface="Arial Narrow" charset="0"/>
            </a:endParaRPr>
          </a:p>
          <a:p>
            <a:pPr eaLnBrk="1" hangingPunct="1"/>
            <a:r>
              <a:rPr lang="ca-ES" sz="1200" i="1" dirty="0">
                <a:latin typeface="Arial Narrow" charset="0"/>
              </a:rPr>
              <a:t>im2=</a:t>
            </a:r>
            <a:r>
              <a:rPr lang="ca-ES" sz="1200" i="1" dirty="0" err="1">
                <a:latin typeface="Arial Narrow" charset="0"/>
              </a:rPr>
              <a:t>convolve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im,mask</a:t>
            </a:r>
            <a:r>
              <a:rPr lang="ca-ES" sz="1200" i="1" dirty="0">
                <a:latin typeface="Arial Narrow" charset="0"/>
              </a:rPr>
              <a:t>)</a:t>
            </a:r>
          </a:p>
          <a:p>
            <a:pPr eaLnBrk="1" hangingPunct="1"/>
            <a:endParaRPr lang="ca-ES" sz="1200" i="1" dirty="0">
              <a:latin typeface="Arial Narrow" charset="0"/>
            </a:endParaRPr>
          </a:p>
          <a:p>
            <a:pPr eaLnBrk="1" hangingPunct="1"/>
            <a:r>
              <a:rPr lang="ca-ES" sz="1200" i="1" dirty="0" err="1">
                <a:latin typeface="Arial Narrow" charset="0"/>
              </a:rPr>
              <a:t>fig</a:t>
            </a:r>
            <a:r>
              <a:rPr lang="ca-ES" sz="1200" i="1" dirty="0">
                <a:latin typeface="Arial Narrow" charset="0"/>
              </a:rPr>
              <a:t>=</a:t>
            </a:r>
            <a:r>
              <a:rPr lang="ca-ES" sz="1200" i="1" dirty="0" err="1">
                <a:latin typeface="Arial Narrow" charset="0"/>
              </a:rPr>
              <a:t>plt.imshow</a:t>
            </a:r>
            <a:r>
              <a:rPr lang="ca-ES" sz="1200" i="1" dirty="0">
                <a:latin typeface="Arial Narrow" charset="0"/>
              </a:rPr>
              <a:t>(im2&lt;7.5, </a:t>
            </a:r>
            <a:r>
              <a:rPr lang="ca-ES" sz="1200" i="1" dirty="0" err="1">
                <a:latin typeface="Arial Narrow" charset="0"/>
              </a:rPr>
              <a:t>cmap</a:t>
            </a:r>
            <a:r>
              <a:rPr lang="ca-ES" sz="1200" i="1" dirty="0">
                <a:latin typeface="Arial Narrow" charset="0"/>
              </a:rPr>
              <a:t>='gray')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51FA222-E43F-6044-AED9-936360D3E37F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AutoShape 2" descr="data:image/png;base64,iVBORw0KGgoAAAANSUhEUgAAAOQAAADuCAYAAAApzKvrAAAABHNCSVQICAgIfAhkiAAAAAlwSFlzAAALEgAACxIB0t1+/AAAIABJREFUeJzsvVlvZFeWnr0igsEYyCCZTDKVKaWkklRdqh4MtOG+8JVhwIAvfGH/O/8RA76xYRgwYDcMAx66Ud1V6pJSlSkpmUzODMZAMuK74PduPuflOkFGSrLrIjdAkDzD3muvvYZ3rT2cxnw+j/flfXlf/jhK8/81Ae/L+/K+3Jb3Cvm+vC9/ROW9Qr4v78sfUXmvkO/L+/JHVN4r5PvyvvwRlfcK+b68L39E5b1Cvi/vyx9Rea+Q78v78kdU3ivk+/K+/BGVlWUeXl9fn29tbcXFxUVcX1+X61rt02g0flrqlijz+by2/Tr69M6i+yrL9O0htHi9i975MYV9fEj9D33+Xeite8f5/1O2/ccgm6PRKKbT6YMIWEohnz17Fv/23/7b+I//8T/G//pf/+ve58k4DrKYtOygNpvNmM/nMZvNKtciIq6vr6PVat0R+IiI2WwW8/k8VldX7xgS1emC2Gg0Sjuksa5PaofPvIsS813RxVIntOSrl0U89/fEk9ls9pMKsfqyaIxWVlZiPp/H9fV14YHGwcdANPI3lU/91Ji0Wq1KvWozIirvsrDt+2Q1k2+Vv/7rv34wn5aGrL/+9a/jww8/fNCzLrgs9zEge0bK2Gw2o9lsRqPRiOvr61SYdU/1+sDxmitBRJT6r66uotVqVQZSz1Ag2N9FffT7/gwNhPPRaXe+UOmcp3U0UYidPw8pbjzqDLD4SX6rD7rPsfQ2Mk+X0UglI32Sq4comPeDvx+y9vvHrA9fWiEf2pgPtP7WwGUMySAk26OCqVCQ2C69n1tEFgo7aZBwNJvNuLq6qryTWdTMA2WCNZvNUotORfR7KqSfvHTh49+kh/x1pfd79xUilcyb0kMtEnznmxTXx9j7lrXFQsXnfUdEMgSs1w0Mx2JRX36K8rMlddyiZMKp++7d/DkfDDL7vja8TlpI/Z0pgBsSbycbbPfui7yM33eFWDT4fEdFgvwQwXClrRubhxRHJa7k/rforLvG69n7VOKMf6zbjUsWnqieOr7VjeOid5bhn5f/K1nWjPgM2kREhWEss9msQEcyn0pwHwRxOuRZ5LUc6rVarVhZuQmz6TFZL3+oFC5UpFHxjMO4RX0QvXy+1WqVutz70+AsUkB6On82g80siwR1EcR0ZfB3RRcNZ6vVShHPIsOYKbnTJ7RSx/f7PKyXh4zjovKze0gvD8HuD4Ek2fNksopDQSqUMzsTCCY4ssHIhMbrWiTMiyxzphCkz+FgBg8zY0hYXCe0Ga3Z/3UKVVcyuhfVUxef+7vkVwZ72T/Wlz1T5xDqkj8/ZVlaIS8vLx/0XJ1HvK9kgupwxYU9g0AM4qWIPiDz+TwuLy8rntKVklk6ZnkzGJtBaQo+hcw9PWmipWcfnaeKf1qtVuV5Rw0Zj5y35P19/Ffb5K/nCbyNTMgzI+PPCxURxZCGrN5MaTIkVsdXr4fy4XyqK3XO5b6ylELO5/M7CY6fo9wHlereyRSOdfjAR1SVlwoUEQUKUkEkICyEzxnk8jbr6PSSeQpCY12n8klwKWyk4erqqoIUMloWeQEX6EXP10FB1pHxRf1Y9C4VjM9mhtcTdnXFldRlyKH4z+Etl/aQ0+n0nRqSZyFkjMgVLmOq6sje878Vn9XFI+7BVHyOTIPTbDYLMqijxb0arbeEhs9ygD2p5FM7mQHRj/e/2WzG6upqxVuSB9nz5MEib+ceNJsHlNHKxsXzAI5E6IlWVlbS2Nh5l3kih/Hef11nv7O403mwyEAs886i8n8tqZNNOUQsBwMi7nqe7JoEQvVmkGk+v52AdijTarXuDJCUlbApEwK/Tg+ceeHMArtnFU0uiHV18JpoUGm323F9fV08JQWWiEB01ME1Vwb+z7H29+6bevL4L4PLPmaZ7LBf5LkbkWxBgf6uCxMyQ8ri8rSMJ11aISns9xUn5D74ot91ws56M6iTCboX91x1z3q8mDE2m8TnYoOsLbVX9/9DDFOdJfdSBwfreLuIDu+nQztd8zbvg4neVpYZJm2LxixTLDcoKjK6TofX+5B2F/XvZ/eQnU7n4ZWbVarD3YvweKbUDj31nMND3tOKG9LFQaF3lTJpwjijIVNG9xgR1ekSh6V8z9+V9+bznCohnM6MkNrU+2zHaXDhdW+mdhxmN5vNGA6H0ev1Kl6OdGUJtbrk19XVVYVG1kF0IpoajUYZQ/GG4+A8pgFptVpxdXWVKqXGzUudsmbjrroeYpBYllJIQpiHlDpiMutbR7RbSgqjhLYu5sw8iQuhw0gKNzOJbrUlIF4oPKQhUzrRkwkt66szMm6QHmLsMkHN3snackg8m81iMpnEfD4v61Dr2ncUQWEmHXVjlhl0PStFziAn+1PnAflMXTa+jrasLv29DFRVWdpDLqOQzgCfVrivcLDcGFBR6A08BpLllAVmAsIZTc/g1o80+XvuPbSgwL0c388EgHzRhH8mDM6XOn5K8UgHhXsRdNU10Ztdi4gYDAZxfn5+JzZj8fZZ/FkaKt7n+IsvMgorKyt35IF10JgI+TDBJH5cXV3dkQXymsjM+e6KnRmih5SlFTJz5YtK5rnuKy4o7rlosdmGBsWhVkRUhMUVOGs7o4HPZ0qaLTpg8akGV/i6NvUu+84phUWC4SXzEK50ej9L5PB+o9GIlZWVYuwWPeuGkvey97yfdYJdh64ynjhMdh54u/5uVjd5sSw8zcrS85DD4fBBz/5YwlRHNoCuDFREjzuYSdTkPrOrHHA9m20R4iBx5Y5okGfUff2ttugl7oNJ9ND0Cuwv6+F19cP7xX64wfJsK/nrsXoG2xySq67Ly8uKB3NaMg9Cj+jQ2udcfWwyQ0djk03p8N2sTcWolBWOGxcsZIZjWT1Y2kOORqMHP1vnyfxvh3Pu8fR3Bgu8roi7MMihjA+YwyklCZhRlkD4woGISNeUTqfTO1MVhDsUDu87hZJbkhwaq04akfl8XhQg66sbMBUuePDnWU82CV83nydhVoxHGH4fwvD+83/KRV3ixz2rIys974k79lP/c7yyHERW3tUh/Wzbr1QyeFLXmUwgFnWYzCOEYxse07gh4CCquOD7e6pPMYcX718mFNnzqtuFg4KU0cE6PNPo9FBRFxk71eX0sDh9fs+hHPngXruOH3WGOJMVfybrt7eZeTVX6AyR8W/KnvN42bJ0lrXdbi98JnPZmVBnz9Ma6V4m1O5ZfL5PljSjwVeEiJncE+cGwb2WLL8ENuLGIzr8UVlZWalMu7i3jMiniO7jq347bdPptBiZlZWVyrQAn83QC9EC++PJDNLK9+v+lwFgOKBrpEX1+44Yjsfl5WXJ6pLXHCufWiHf3IsKDZEXnmHX9TpjUod2lnVgS3vI1dXVhfczq+DM9nskvs6r8JoKldDjLmekC1RmyRYlHnxQ3EPzXt00BgeTbfj7zsPsHeeHKwv7k1l4h6Uu1PcZBPbV63FBzPqVKYw/p3if7/B6Jit13t5LNtaLkE1WKHc/VVlaIbvd7sL7riDOJD0jL1M3X6dr9IBUMv0ti0trJs/A+MNp1O+rq6s70xPu1Z3xuuaT0i4M+vv6+rp4KtJOa04PysL+uYFR8eQSFeXy8rLCp7r39L+ed0MoJZD3irjd+eP9ciiceRv/nzzJ+qyi++7BeV4OjaLqrvNqWRtZJt6dio9z9pttPbT8pGtZs8bdAtVZI11bZG3o+TwlXxcnOn2ZBdeAcaCdqZrD9K1OrDfjg8OcLFPo9PoUR53X5rv31cn3KPSkiUrHOrJ4apFXyQScBkrGx7PZMtAZmsrkyBMs2bNuFEgTn+ezWVsZnzPjq7rr0M59ZWmFHI/H5e/MCriwM5tIGOfzf6zTGadrWSqfFr1O2ZxWPTObzWJ1dbV4Lx9g74d7TnnNdrtdERAOiNrMJsSz6QfSzakcXaOl5vwflbfRuI2JfdpCSkAv5PDavROVWMYpIko+gXO9rgw+/qKBY0JamYklfRrr1dXVCs2qWyc7ZPBVz4pu8tN5Snq4Eozjxt1E4kudwV0Wzi49D8lpD7ceDks5QE6YW6PMA3iqOeKuUnuGS55MiRS3jq6wdRaMSsI6OMBZnYRipDWzmBIorjTxflEpM1QhYyK6RqNRTCaT6Pf7JfFBJRV85vQBoav6TJ57HOfew+GcywL5o/c1ReRt81neIzpx6C2e3LeUUgaMBkQ00RgTKam4HKhewWUWf3eZsrSHrFuR4UpX938GC1TqlDeDsrTYFAIORgZL3PrXebEM+vEaj4bMztvR8+x35v3Zhid3VDwDzGdcOXQCQqY0WRxcl+3NIKjzjf2rg9ksmVHJ/s8MmRsKXWc/MhrJQzdy2ZipuFJlY5QhRG/3Z4esWYfrrH9ENe3tnqTOmpFpEVGWZ3kSyNtyCKa4MGs7U1AqD9tzD+V8yBJTTicFiLEwPbkbGCoWlZL9cfp7vV5EVDeSyxu12+3iJURjNk1Dw+jeOvNeVGxdE7TziXwaMT5LeWCiLPOkV1dX6bSHy0JEdZvVfH4TXrgSq24m99yY1xkKf8YNlhul+8rSCunzkG71vdR5yex/f95hjrfpyu2CkdHo72VCncGujA4ObGZp6wSdxb1kJvBZO6yHdGWZU/JB9+gZM+ORCaTqy4QtQzDebsY/z6DfN06i1Q+v9r5mNPEaeZmNnXt+v54Zg7q2lilLLwxYX18vjS2yAG5VKfR1ddMzcvnXfD5PJ4l1z39TgMR4T6LUCbDe4US62uPyNHoBJnUIeyeTSXQ6ndIX1TOdTouFZ4bXj7rPIBETEeQzeUwvI5o5ZbHIo6g954faIXJwhRY96hdj4rpPCLAf9FDZUZlEPmxfJyB4lpz8IO3OUy6TFI3KRbgxdANHA0lj5ejpoWVpD6lsFolfVBwKZhbQYxv3fLSg7iHuMww0CnWWmiXzdp48YvsOIZ22iOqm3To0IMFygcqSCO49GL/N5/NKoschYZYFzLxANjdbx1/2kfRxs3fGF/YjS9jwPTdW3n6Wya8bE/f+mVy6fLkcPgSSLuJbXflRkHVZd80OReTnp9KbkckuyM40eQGfXKdCujfh4HvhAHhmV/W55XcrvLq6GtPpNC4vLysDu7q6Wiww4xv3mvIQfkC000VP5F5V17rdbupFM8jsisK4k3Vngqn/ObXh4yS+NRqNEg9qnOvgf7PZLEvm6CFFI2NK1s8F/5IPj8fpnd0ZcHy1e8WX2XEMXE5/VoWcz+cxmUzSey4IbgXpzqloZH6WZBBjXMBYj1siV+5FVk/Pe/JC9Xpmj3X4dACTA3qfc2pOf0QU+Krr3LZFfume0vbsL4VEUFWCKzrYBvvHcMD5TkPkR17Q0LkXpIDqUC3yh0aT8NrHkjzjubh6R/RmixlUNxWO/K/L5PL0AXpGyVKWhaaxd7TnNN1XfrINypk1oCBm953xfC+771t3qKRUPBek7GMqpMGhoeokXS54fJcCmAmE/nbPLsFge3qfwu8ZzYxnUljuvySNvp9SwuNTAeQnhV90ZDGaj5fqcHRCnjhv3UiQVn+WtPh1Fkc/Wd1eP2WnDpI6bHWvyLKsl3znechFxTvkHXPYqE5xvWdEdVWEZ/fqrJiEkXDOLbt+O1xz76XiJ5RR0SS8SqfTILgC06KrDk17ZMYiIirWfzabFY+jvikBlkFvCsN4PC7QMFsi6LEq+Xx1dVWZapDy09iJHnoT1q1nMuSkH9blRvLy8jJ6vV4l4Sb+tNvtwoMsgUcD42f/UKbEy2ysVOiZOdZueLJVPg8pP+t+yMyb+X1XTFc6Ppcpo0rm9Wh5SU/mXSLySd/MWzsd3j69Dr2RQzAXUNZFiMYBJ536mxCOxZXU0YPDQ16nwqpPVLRF3sENkz/jCaM65BNxI9jT6TRWV1crcbB7atafeTxXKudJ5vH4HGlT+/T6qsv7sIy+RPxE85B1As6/M+jB7J+uOUyqENu8PYyIz7NO/WadtHqyqJmiRuQHcclyeuzicZO322q1SiLAPbl7Rf34CemEiVrytrKycmeRu99zpady+N5M1UO4K4HT+tH7lIs804IAyYon5zLlj7gNL3yta6vVim63G2dnZ3d4QmPndV9dXZXFEOIRY/A65fbEJZN4Mpb+bp1c1CUN68rS85B1+yHdC+iaSgYz3Ypk72bekvN+ZFBmrRnER1Tntzxuo1BlX04mve4tXBn9HdXjwsD/BdmyLKLq1GJ6/fAz4KRHc59cSkdlJCSLiDvracUnfZZACkvPwBiUq3+U9WRWUuf5ylBxPJVJZgyrsVFdOm7SY3jyVvRr3FZXV0sSkgZHRe14tpm85NY5TuNoLDmOlCkPhx5alvaQjoldEVTqPCPvu2eqI57PLoJc/rzTQZrr+nZ5eVngotpz2mid3bvT6DgKoOJlPGMiRgKguik4fNezwBwfeSmnzRM1bijJW1p7loy/UnC9I29fJzM+TqKfy+3Y96w9zy1kHilDMHqfh1hxHL2/WVaWdTtfnD8PLUtPe/hUg1s6CigZ6cSxUxwwT4JksFD3/OxSFUIyNwy0hvRAbi2pDPQAGkQmtygQ9JzsN3nHdZr0UhFR4LTqiaha8na7XZIs9GjkuzyZeKRN2Ex6TSaTildU8mtlZaUyRUJlZn+YgJERE21S+E6nU/rpUNzr1/QPi2jLsrseWug3T7jTuBDWS8Y4VgohfOzceDkvfNz1DvvosnBf+cmmPRbBz7rn3bo45Mu8j8djEXnwTWZ5fbS+zIpJgOviS++XC0X2nPOFg8VYxA2HaHRv6MrBd5yvNBw0Up4IUhse+2ReTO/R4DF0qMvWkpduuKk0LtzZ8rk6PjhPSEe2b1S8yHhXx1un0eUjk+FlvOTSCukfbHWPRoIdsjmcYMzADhJORdydpKbH4YFTGiQJjWfWPE5gXKE2O51ORWCz9Ll7Lg04198yHpRysMzn8zKFkWUw6UGbzWZJ2uh6lr4XnRLk+fz2e5DD4bCypG42m0W32y2Cyh38SmLxb5V2ux3T6bQkS9QuY3PRz/Wl4gllgkaRc6iKk1Wv2hCP1baPscaESkJ+ulJy0YajNK2uUpJJsib+s9CIuvHh2Dyk/CwLAzKYWIfL/RqVt87bLsLpLqSLYLJbw4xmeqnMUnIw+EwW1NfFG/QEfI4JGRqCzMoTDVBxNW3QaDRiOp3GxcVFzGazGI1GRbildEqG6Lcyy51OpxgUn/PzJI9oUkaTno/wOIPB+p9ftXZFEX18L/PIPvaeDFoEM8VDOpasniymd+VcRhkjIlbuf6RaXMAXuWRaS4dfnH7gBDN3s7uQOuQkDW4QOOiZYi7ynqSJKXDVxf2LLBIkZvoIq0UXrb6fbCD6z8/PIyLKsY7kG2NnxZP9fj/Ozs5KXYrftCCg3+9XTnvo9/txdHQUnU6nZEPFJ3q7brdbvGer1Yrt7e2Yz2+yuL1eL16/fh3dbre8v7q6WryL3iVK4HGZQhZCADoeRvONETcGYDweR7vdjna7HaPRqIwJjSd5SePoc54cR3phR0oaCy6i0H2iExpgeXAiNpf7+8rSCtntdlPXnFmCTGEJgTiH5VDP63F4wmCbsVKW0eP6UKdFv/UMIYn6pfksTmBL8FdXV++sDOI8pyskn+OcG+Fqo9GItbW1mM9v1g7LOGmbUafTidPT05KYiYgi2DpzptvtxvX1daytrRVBZdZVNGrSnaGIFnGrjzSMe3t70Wg0YjKZxPX1dWxubka/3y/jcXl5GYeHh2WqwxVO0yjiQa/XK+fIigdSvslkUq7zQ0kUciWUNFaEyFR8GkTdo6Jp3IVEyA8aDveWixI3GSq8ryylkA4XdK2u8ex/Z4iY6MFzBu2y4lBuGQap7UWKSjjG+EfeUJPmesYPW9KAT6fTmM/nZUc/2xBffVcILayUZzgcFs8n+NhsNktc5bDXY1NmaDMYJ9oZZ7lx0fXpdFqUbm1tLdrtdnQ6ndje3i5jc3FxUckIe84hQzHst8aIc5ocYy4mIFLKUFMmB/RwvsXLIaf+zxCfI7Z3LUt7SAb4jp1VHEY6I319KmECjwjMpjRUFIv0er3KpDGZJmHixK7oI41c0aHBdUjpkJMeutFoRKfTKRadXlFt0os7zKGXlPLqnmjc39+P2WxWBH9nZ6fiMfQ+M7fa5iWPKas/Go1iNrs9cU8Q0BWY9TKMaDQaxdOpThmKlZWV2NjYKO33+/0SD3e73fIcF2f4MkJ5KP3W4gCNuSsjlShL8sj4uOek0lOGmcjhzhm947Eloa/+p8FdpiylkBwkv87iHq7O+/G3dzCLF8kwTxD4O7rm9fogsF7W5XGlB+uelWT8kPGA+/NIi8eU+j0cDisCKO+juMzHwpNU9IBqQ7GP4Ox4PC4hSF1fiWRo8Mg3KsH19XVcXFzEfD6P8XgcvV4v+v1+MSLq//n5eeq9Mu8kfvvWM9JFuaGSOrKZTCaxsbFRCTs4Tj5+ruBUZI4dt7/VOaqHlKU95Hg8XuiWs05QqSjwGTR1qKb3+bsQv7JSoKDjeadDdTqkiYjKahYWruJwCOhLzbhEi4JKmjzQ94FUXPbmzZtildfX16Pb7cbGxsadnRVSMHlGxjqMx7hQoNG4OQhrPr/5tOD5+XmsrKzE2tpaRNxsqqYiMJNIRRXfO51OBTJGVA/YmkwmMR6PYza7WSiwtbUVjx8/joODg4iIODo6KlMyrmieQNF4Xl5elkUIWf8oqzpyRp5WRTT70kL2mzKXwVdfPJJ5xZ9VISnUvJY95xA2eyZz+xFVqEfFomKoeAzr/2cWkMJD+twbu1dcZEDoVdlmlmVzOq+urmIymcTp6Wl5fmNjo8Sn9KxuZFQfeU461JbTHhElmaP2FROzzsx7OG899U90wfWvo9EoptNpTKfTYmja7Xa8fPmyUi/lQr/l9fi/h09SVD7n8Z7W2BKKUiZ8/Al5OQ6qW58dlG4wK/su5Z3mISlMZEimeP5c3XUy0AWLbWeWK/udMYTeSfV4Qsk9GPuWfX6OwqllZ/J0nIiPuF0twwEbjUaxt7cX33//fTQajdjZ2Ynnz5/HxsZG9Hq9imHSlJASHOyvkjWC0qTb4Zf62G63C6Q8Pz+P09PTyhJBGhrPfqs+JaKUGaUhkqeeTqcxHo9Ln8/Pz+Prr7+O3/3ud9FqteKv/uqv4sMPPyxGSHJQB6PlxWezWZydnZV9kkQGjUajJJw01eJOgOPA8EGeWXyU0jGEcCNYJ391sl9Xls6yyqrIOrqAZtMO+u0paf12y5gpd6YIiis8WaOB8d0T+jvzeKSLiiRY7AkBJWi4G0LCcn19Hd1uN8bjcbpCJyLi5OQkxuNxHB8fx2effVY5coPKRgFRplX3JTSc1Fe/fMmZ6m00bpe4CfJFRFm1c3Z2VmAeFZzKQegthVP2mN6fSSwpr7y+5hpfvHgR+/v7MRgM4s///M9jf38/Dg4O4vj4uDJ2MojdbrdAdMXBNOLimWLZnZ2diLg7xeaek/LmCSB5Ys+fEFJTzomWlk3q/KhT5xz2ORTLPKgrAZU6g4i6XgcDvD2HrNmz+pv18j0qBoXYC62tDIBgkzxHZuUnk0mcn59Hq9WKnZ2dImRqz2kkxOYeQ3lF5+N9IYOPTcTNuHY6nRiPxzGdTu+ggWxcM95n+QMWGRTFjM1mM05PT+Po6CjOzs6i2+3Gzs5ObG1t3WkjU4z19fXifQUdlZ3ntzFJjyd6eC9bFkcFo6xkCZxM7pYp77QfMoOFLuB8Rv97BsuFxmMUeuJMUQk/yVy3cFQa1s+BpcXnuxw8WUPuilCRJ+NpcqR/Op3G+fl5HB0dxdu3b+Px48exsbERjx49qpzoxviZdcvyE2ZG3EBerdChkqouFzz1U/UJTayurkan04nV1dU4PT0tBoXIwmGyirykPGBE3MmIqmj+kvLTbDZjMpnEP/zDP8TBwUHM5/MYDAbx9OnT6Pf7MZvdrLsV+uB01mAwqEBKOoatra2SrXa0oGQOp4pcvrgEkQk6FvKSDuRdlfNH7Ye8Lzakh8jeqbPi7rGcEVmHeS1Tdj7nbatkDM+8vFtLxieC0e49lNGczWaxvr5e5j2dfrbpUJMeUwZBgjKZTCqrS+pimiwDyL5IoRinsh80cOSNPBPrc775uLDvUsrj4+NK4mV7ezvW1tbuLGEjnKfh8wXgXDwvOvW+f4yI40Dl9mWeWUaXfHantEz50RuURUSmHLRIGSx1L5ZBPBb3Io1GowLZVMi4jP46aEhv4jETaRDtstQUFC4smM/ncXZ2Fm/fvo2IiK2trRgMBjEYDCr1chA96UOaKDxSysFgEL1eL05PT2Nvb69i1cUT38spHpEGxXarq6uxtrYWw+GwEgNyakM/aof0Xl/fnDIgxRZ/XEgZ49L7Kq7e2dmJ4XAYh4eH0e/349mzZ7G1tVXJYdB7TyaTklRSW/LYMpKcv+a8sGdHNXaaWpGBIGqj3IqXfJ9JpmXK0gpZF6S6dSfB/lwWw/BeHTbn/4uCZofLWXGmRtw9XU7P1Xn1zMhE3MaW0+k0RqNRXF9fx2AwiHa7fWdVDpVsEcTJ7kvBpEyaUnDPpt80OuSjiryLaCT0VaHQZbRm4YELphScmWjScHR0FOfn57GxsREXFxdxdnZWYCwVnZuRfbyYtHHvLE9KBfV6XPFc3hwtsP1s2uah5SfzkLI2+p8EUujccug9hzkcUD2na2SMsoD0tqrTE1AO3whNfPBEsw+sP8MsoGDQaDSK4+PjODk5ie3t7djd3a30i0vVIvKd5RzQzHgQXmu52sbGRrx9+7YIMJGAxkbvEe5F3CqfkjvdbjfOz8/LckDSL+9L6E5vzLiMXpVKMZvNKpP17O9kMomXL1/Gzs5ObG5uxnw+j2+//TbevHkTH3zwQWxvb8fGxkZcXV0VmM6Px2pMuORRY6nMsWSOsV+22J9TVTIkPr3CPlLefMweUpZWSDZIi0NFy2CqnsuUjkKta5qKc6RwAAAgAElEQVSw9sXauu/rGGnp9MOjK7x9Kp3qUZzgXsVhtltgKtTJyUkcHBxEs9mMR48eFYOhNaPucRn/RNw9pFj8cy/t7a+ursbGxka0Wq3Y398vq2PYDoUrEyIaoU6nExcXFzEcDiv3XQndSEXcrlrKPiPoSimIy0TWfH7zYeBvv/02vvjii3jy5Ek0m81y7eLiIra3t2NnZ6fwSd6dYyTYqTEWPFXySnGyaNTaX9GmOr3fbCfjH6/XIZ668k4KSQFxoa2DtJmVyCy/w03PoNZ5kYwx/jvrg9fN/nhdKlli6/LyMkajUYxGo1hfXy9L0fQM3+GALUoAZFDMadA1wWEp/XQ6vZPCd29GXjCxQ6Mg5crGO+N3RPU4FBpIIgu9R08lfqi+s7OzaLfbsb29XRmn0WgU+/v78dFHH8X29nYl+cVTFrxNjjdRFeWWPCCf+bsOCZKfHOtlyo/ykFmn6cozhaAncBjJTgnyOGRkR70NF3p6GG9DtHNJFpd56ZrmFfm+G5DRaBQHBwdxcXER6+vrMRgMKuejaoAJd0iX/+3/u8UllBL9iiW1JO3w8LBMXbA+1cVMcKaoyuIq20lFycIIjmvE7ZmoHh5QsEWHPDL7K959++230e/3o9frFZ62Wq04PT2Nv/u7v4udnZ346KOPKp5foYNWNjEk0geQuLBcP3pf9HKPLUMb8Z/xr+TPNw9kzmBRWfrUOYdvfo+D4yXzRG5ZsrS8Z+n4O6vD6amzWGSat6e6PXGUGYbz8/OykJlCGHE3uUGhrONP3f8s3mc9u7KyUlYJ+bY0N1hsw3nZaNwezEyPWcdfH3saiqwN8iFL4une6elpnJ2dxWAwqEz89/v9ePnyZfz2t7+Nzz//PHZ3d4uxo5NwGaWXJN1qU+84ClDxWJ99zgz/zw5Z/dsemTCLmQ5H9LwzggOSJTc4cJky13VaTOamXIfGeo7KNxqNSlzDYyFcEZvNZpnS2NnZKWfPUOCoDBRGF8BMcHxBtWf+ms3bXSey+O12O/r9flxeXsb5+Xk6NUNP4J5bHiviZhVMs9ksR2s4ROOPK7TqiridA/QEjoq8sG+yns/ncXFxEd9++208ffq0rN5RexsbG7G3txf/43/8j/iLv/iL4im5h5UQtdFoVLLQ3PaWbZ2jTPvh3ERu5CMXGbxLWXq3B7cAPcRD1XlLPePK54Ka3c9g46L/BU1Zj67zdDUVCXAdczUw2lq0vb195+wd0p95FecD63Wj5IpQ91zE7SZlCR8VJEMDqjNLREhB+DmE+XxegeLePo2OILWPS9YPbgr2ZJZOuev3+xVP1m63Y2NjI377299Gt9uNf/yP/3G0Wq34wx/+UAl5aCDZPuFmncf3cXI0kCnvojruK0tDVp3x4p7KYYJbOjInoroLnR0Q/qd3cMV1pRUjMmim93wTMLO3EmDFi/IK7qFoGd+8eVPS8B7/uLDR+/t91ktY65BKFlj1EG6759b+Rs2Dqg29z3WkjPmkFJoy0nI6ZWzZlntr75f6LkPFJEr2rrwQPbfou76+juFwGE+fPq0grkbj5uyhzc3N+J//83/Gb37zm/jzP//zePLkyZ0F9+Kpf5tmPp+XuWJt3G42m0XOCZMJ2zMHUIfylinvfAxkZh1UyHgx2zvF1HshBoJGweScVrbIW3XIGlPY9b/ayoRZfVLdOiiKcE71DYfD+O6776LT6cSTJ08qMMs9TObtaV0pKB63Oi+Z1pdBoVf3ZMnjx4+j3+/H4eFhMX40khoXf19/S6B0RIqflE7esn/6u9lsVtasclxoZKgwqpOyo2uvX7+O+XxeTjggbzc2NuLJkyfxX//rf41/9+/+XfzZn/1ZfPzxx5XVRe6FM5nQ0SkRt5vW+Y0XfqyYiEtGjN79XWHr0grpjWRxhDOTguSCSQFVcQ/B9+q+pZjBIWeKQ8lFf2fevtFoxNHRUSWBk0FGVyr2iYrrpQ6eZ/do3MgL8UzL13R+jmhwxKE2fNpD7Wt7mX/sxvntSSJdIwJxhWbJ8g0Rt0ZSixS0R1Tte6Ls5OQkvv766/jyyy9jY2Oj4ik9g+5tkL+exIqIO0bXx6aON8uUd9rtocbVGAeQwuiQlAS68riXYGc5uV+3uLdOSZ1pvrKfNLD4NcHURqMRH3744Z0lcIScDuGJFNw7eMIri2ecbxJ2rusU5JQCKNuqg5H1HFfZkH4WohO9py1ObgS8r27Q1H9PatUZJh1/SYVTCPHq1av48MMPy95L8qXdbke32403b97E119/Ha9evYp/8k/+SXzwwQelL0QVdBiUKfGS8iYnwHxDZjjIGx/Hh5alFdJjw4j6CWe9kxHng+cW1K24QyVdZzt19/y9+2ikoCnWPDs7i5OTk9jY2CiHEHuddTxw+li//83n9b8nZHjN39O7UkquUKGxzLwr/2dSJCI/iiTrqysrxzHi7mFfLgcexrC/5+fn0el0Ym1t7Y7BarVaZZP1fD6Pr7/+Og4PD+PTTz+NR48exXw+L95ePONCfOeJStZv8tmTgaRJdS5Tloas2QdbOaB1HpDXSGTmERcJiFsgPucD70rm3ividqOvwxEN1Gx2s0t/b28vNjc3o9frpf1gf9QOaaTRcriVQdVsasQVPkMmTpOe9wlr0sj6XMnFey4OyMbV5UACL4/sZwJlfeSBZU7rbDYrJzA8evToztGVETenHmxtbcXr16/j8vIy/vZv/zZGo1H863/9r8s3W9xgUF5In4yD9lqKP5QNh6h1xnaZsnSWleW+BjPrzesUTg5OnVLe17k6Dx1RTRLoWQmKMny8R9oPDg5ifX09NjY2KkmYRR7K++AIwfuT0V4Xh+ueI46H8CNbdVP3LhWcCu3PZ3LBe/TMvObQ1T+pkNF0dXVVTs1je0Iza2trlS8tf/XVV/H27dv4+OOPy1wiFV7PZX1STKvkVKZoixBOHW8XlaUV0hfkkgAVn9NaJHxZxzwe88A94u5pYnpP9fjUi9pyxdfuBmZo+ZmA4XAYR0dHsbu7eyclz77zWpaUyvjEa660FJoMFXh9vnUsg4osFCLF+jyK0RWDH7Jlu+Kp1ymDpSVmmTfxMdQCDmW5s3J6elo5v0d1Rtygt8FgEKenp8WbHh8fx3/4D/8hvvzyy/hX/+pfVZCP4DGP9HTvzj4zOeQ7jBytLKuIKksrJM/c9HuZEtbFHi7UmWJmUJTJCCZLvB56Ms5nTSaTEgPqx4VZUxkvX76M169fx0cffVRoo0ASAmdK5Yro83AZnCf/MkNW9zynlzwhsyiOoWLU0cu4zg0a+8Mxosfg4gBe50IAemKtksqE+u3btzGdTssiAY636Hzy5En88MMP5ZiOq6ur+E//6T/FyclJ/OpXv4pG4zZ77J8RdIPIUod4HLJzOqfOsNSVpZM6Pl9U91ydNc+IdAXM6nHo41A3g7j6LYGQsNJbcK5RRTHTyclJ8aBssw56kraHwutswBbxzVEB59Xca6t/3gY9U2bV3aio7iy77fXe1zenTzR6X9kOM6Dn5+flswTkF58fDAYxHA4rW8eOj4/jb//2b+OXv/xlZb0xDVidUfGcAGUg492PKUsndbgh2D2cQ0b3IpkQEI66xZPyEBYREpEmt8AOpfSjD47qWRfYlZWVODo6ih9++CE2NjZiZ2en4k31Htvjih71l4kTpzfzMm6U3OsTEZC/9Lq+hck9cjYH6MpAQWN8lxk+et9sDi6Lcxl7O78ibg9AdoVVe+PxOM7OzkrmlDKg81e1Smlvb6/Q1mg04sWLF3F2dhZ/+Zd/WaCqPCWn6NgfN9bcg8t+cRw57suWpT1ktlDcCXOLXmeFWS//dkHTdYdv/n6dB1Yd3BLFe66Y2r3R7/fTLTaZp2T/s345nRkvHDa5p2L73p7XUbdyhPEQ61tk0MhD72Pd/3UeIxNS9pHZ2LochcKO7B4hpy+KV5Ln888/L/OT7BufdTTocpV5VaKwdy1LKyQZkQ2iiM0UyWMV95qsU8pDC1UHddlORpOuybszY+ge4eLiIs7Pz6PX61XmG9m+K0Um1D7ZTHrdG2Zw242LPIs8IY2de04VLcrme440VDfbd+gWEXey0FnCjKhH14hydD/74Ol8Xv0ALjcak6dSNC1Q0XuUuWazWRZFKImjlUuvXr2KN2/exL/8l/+ynEqRLc5Q31k3kRARivjBJZ4ZMnpIeSfIygFwC5F5BRfI0ngzX1CwyIvSk2XBc52XzNrx+xE3a1X1GbVMGVWc0RTSTNEcqhPuuYXP+LHI82b8qvNw9DwSmEVeN+NjZkz4vHv6rHifVOq8IsMGfVB2UVv83AATR7PZLL7++uu4vr6Ora2tOzRnMXfmMLKEXkbLsrB16SwrM2ZsNEtrR9SfTi6Lo2uMLTzG8k67wHDKQm3qPuMgt+hKa8vIXF5ext7eXuzu7pYjOOqmH1yIVRwmUnDpST0G1zOtVqsc3CS6fR+hK3MmRCpcBsasqfjPb1j4e658pEn1cUzoFWigVI/H0cwz8EAyxnOUCf3oy9HKhqtPNDDKwvKbIqrr22+/jX//7/99/Jt/829ie3s7Go3bXSD0dBkSEg9cCTmmmbF+aHnn7VcuoHXTG9ww6taFGN6zhxxoKljmadhp/53BMb7HvYP7+/vlhGwJKY9qoOBx7aILou+Sd0X0wZ3P82PyM0Vwz0c4xdJoNArtfoyFK7rX7yUziFlIIHqcVjeUapuGYj6fV2Axkyrk3dXVVYxGo+j3+5XdHGpHELPf7xfYSrnU/ZOTk/jmm2/iX/yLf1HhPxXKM61Z8pEbq90w8eehZWmF5IkBbkWcAB9EPpdBAHrPDLq4kt0HiUhH5mHVpuYnh8NhDAaDe3ngcM29SDYoGarw5zwB5jytQwfZPKKE17dpZYWKUcdTIg3nr5cMulFOPPtLaOlj7X0Wsomozo9mNMgoOV3i1atXr0rijlur6Ah8jlU7fJwX/J3R/dCydFJHDWRwUMxyaEjLknlR1uWCfZ9SkS5/zw0FlYlJjuvr63j9+nVcXV0VqOoLjrnZ1Wl3L+gQWjTwmg+0GyDxRNlSvUMeyqtI6KjU6pcgOXngSais+DSLf6A2oznjj/fT26TQKjb0ceJ4kiYe20hl1wFX3W63bD5mv/TO3t5e/PVf/3X8s3/2zyqfd3d54g4Zp0vTaC7n71reOalTNwARd48xyJRIz2f3/TrrVr11Cul/Z0qhvzW419c3nzXjLoLCIDMu3o573My7e78yq+9tuOLRcHn/eMCvipahZZsBnE+e+eb1bCfEfQKXeQZlLMkH76/66J/mcw8vmJjBdP5w+xnpvr6+Lqt4vv/++3j27Fl8+umnpa1FY6LQK5t7zviwCElk5Z2nPTIliri7WsNhGHF5JhwRt+smM/jrE9EsToOuZdZWceJ0Oo23b9/G+vp6bG5uFkWNiDueJUvYeDKL/XEF8pjZaXe+EG14zEn+El2oXn2AdXt7u9KGW3vRwpjYx0P8yowjab9PODX+bM+NJL+CrP5JkXn0CBd9Z3xpNG4+3T4ajcr0Bsd0Op2W+Prrr7+Of/pP/2nMZrNKBpefjCdK4lpYIhgV/6z8MuVHnRiQNZZ5Dj2bzde5V2XhO1n84sLoFnyRR1O9OuBY32hc1F/97zDK+ZHRGlHdXK3nSKtD6zoU4LxzOiRYl5eX0el0Kmgg4y/RSBaL0mNldDived09eoaC+L4n+DxzyQzxopCA/GZiiEZyNrvZ5fPNN9+Uz6yT5kWozsc4M7zvUpZWSDXoKeFsYPRclrZ3YRLTms1m+Q6g6qDy1bVJz6Z69ds3w2oX+NXVVRwcHMR0Oo21tbXKogfSxtjpPkWkp6KANxq3ezr9HVdkzpuxvUzhXTjEg/Pz85jP5+VLxbqXTTcJijFrKW8lT6KJeG9X9HG8mJH0hJMjJe9PxO03Nsh7GkI9w2kP1av2pGw6FFly6NNAs9nNSRD/7b/9t/jLv/zL6Pf76flBbEffFNGUkeRWvKX8LluWUsjZbFYOAiI+zuIsEplBT4dovqHYkwdipJIuUiynzyGzr41sNpvlC8fj8ThOT0+j2+2WFS0srngM2N0YOGQlHZ69pId2CE/D417S/1f/RJsE//r65nPeg8GgjAGLW3PxUhCMsOzy8jL6/X50Op3K+HjxNsQD1VXHB7bFqQ7ujZR8EL4L3fCaFEzXNJXBj/qoyADpuW+//TY+//zz4lHVrlbysH/7+/txeXkZ6+vrFcPLv7nof5mytId0zXePlVk9t+4Z1PD/KfCELHUbiRkTUek5QG5l9c0/nWTmypd5PoeZDjXdmruH9gFiHWxvUWLI++/X5f35fZGsON8cUrPvGUzT/UU0qk5P9PE5RzZMrPiCedUZUZVFRzAsfM6NAGlilpf1atWPfiaTSVnATpqliISwP6tCSuD0d5bx08DQYvFZCSq9QGaxWW/E7cnSZ2dnRek8IyZIQmGh56DyTqfTODo6io2NjRI7MNFAWFMX96g/opGZN8JCGhQXRgqoP0Me+jiQHllyjc9wOIyVlZUyx+btkx/ks3vniEgztd6294djWZcbYJEHjIhyDqy8Go/q8NMONIXBxJT4pvYJpXmko1CSaOl0OvGf//N/jn/+z/95xfMxwRhxsz74yZMnsbW1Faenp3c2MKv9un3D95V3mocUg7LiUCuDXaorE4xCWAKBBFMWWWqnNct0SVAmk0n52GkG7fi8K3ddyTx+5sUc8i4q9EL0/jQGuq+UvlZIqbAdN2QOuZxP/tEc94TuPVUYB9OY6T3CdQo1J/4zWXIUltHN/32uks+pzpWVlfjhhx/i448/rqxxJWoQn6SwGW/Jz7pN1ovK0grpx0DWQVb+74NYB298CiE7loK0MA7TtSzO4aBLqY6Pj2MymUS3263Aomxq4iEQS8V3KWSwl5lEb4d9yg5ScsRBXsrIDIfDWF9fLwdyueDTsMj6U2j1rNaB1m25c8Vy5OLfh3RDyvFk3KZ3I26nENh/LcWMiEqsRr4TtZC3LIwj1e5wOIy/+qu/Ku3z5HaNfbPZLOuN3dD5tTojX1feeT9kpmS6zt8qdd7B72XPZ9aVgr4Ifvmz+n80GlW8Ihmuojq87YxWt9akq86LZ8iBf3N1UOZ1KQD6fXV1FcPhMPr9/p3sNtvPMr7ePlcA1dWT8d7lgZ6IdWXKPZ/ffmRVz7iXkhelgXR5UF2OFCLuTkvQOL1+/bp88Zpti06ucXbekA5ms5fxkksndZiN9PgnUxIf9MyjZnGjW1VmsDIvHHFrZbO2aK2VhfT9jt6+/mZdXuitXMHJB1puNxZ1WVX2lV5V0FQT2/RC4/E4jo+PY2tr685RiYyp2C95HdWrvit+zBah+/irnsxjkFfMhFLpJPwyQvwuJZ+PuD0dQGPOukUrf3uixulVPe12O/77f//v0WjcJPp0oBtlRwrKL6J5jsJle5nyTtuvOM9EpdMz+smSCZxf0nVvw4Waz/g0irfjEI/KoGe0fWdra6vCMNZDehzuZPBcxY8cYaIk66/XmxkZT7ZQKQWfJHTn5+fRbrfLuky14fDePZtf01yg4iWOBQ0Kx9aLJ9SyQpp6vV7pD5EYIXFEVJTFtwNKsamghNIcgwyFHR8fxz/8wz/EL37xi/Ks8111ezjg/c7G+77yzrs96qCjPy9i6whbRLhbY2+nDgbzGU+bC652u93KChQaF/32uatF3pJ8cGV13izilbfniqxrhERU2PF4fOdMmixB5l6MihFxe9qAdjc4vKwbTx8zP4PGZYF1c2F55nHUz7W1tXI8hxf25/r6Oj1lngrlxmQ+n8fe3l589NFHFYThjoZ8J48d4SziVVbeaT+kCPAGPX7wQP4hhLnldaV2WJdZedVDKynhuL6+joODg3j8+PEdKLlIeVwZaZxUN2ng0Q8+KGxjUbbOEx2esJBS6tPjs9nNtBD3cxLqiR4amrpkixbbKwvtY0peZfG63slWrDgSkTfnUjffDqWxi4h48uRJ7O/vl7rIU64j1XyhFjWIX43G7ZeufAler9eLly9fxp/8yZ/Es2fP7owBDb2U2ZXQ8wh14U5Wlo4hHZossur+v7v4Rd5VhQpQJ9h13obCQthYdwREnfFwg0OhU/EEiv52uEr+uQeo6z/55n3ldWX+mNAhMqDSUJAyWK69lD4GPnakncbHebUIIjMMyRAT0YBQDY0hZSMLO8gHyoMX0SAjR6NdJ6vOVzfc/9eyrOwAmeKWnFCIwuXCSivs1ozMqFtNknlqMsTpaDablRiL9JNWCgPr5vQBB42xRWFykuipE24aLP44xKIB0drKg4OD2NjYKFlC9lV0qD+ijzGWntcPIeQio5kZZSaadC0zju71NdVCuDuf354moE/MManDnIaPNzcNMKmlv7lcUIsrVlZW4vj4uByqLG/Kdb7MzFKG1Db58LNBVuH8DGZl1kHvZB5M97L7tLR8NmuPlp33eJ/3mB3z9rJAPfP47H+W4KgTNjca95Xs+ey9+Xxe1n8ymVNnpEgrafPpCaff33WjSoNMnrq8iG/yROIVn83GUhlTzkMuKqqfSkHjy7b0vOjf39+PR48elbNehahosGgQfb2rG76HlndeGMBByqCkfjNG4TP0kp5BzNLIescxv66XDsEbEKKoaL9dNvj0wLquuhwOuTCrL7pG5XbvS944v9gfetTMy2rANfeoXSvyChIkt9xCB1QY3Wu1WiUL7crqyp3BUPGJq2xcIblwnBnW4XBYOW3BDW6r1YrNzc0ypooXKROkS4vPNT2k8Z1MJpV9l1RE0fPVV18VwyaZd5mh/LmDcKP20PLOJwawLIIzvJ+liN26Zh6BcEfPUlkz5nB7DJk+Ho+j2+1WhMQHlAuEs4XJOjZDW22y+E6DQpqZcfTkiPpKj+NxKad21E95xsPDw7i+vjna0IVASkCI7fSIVu0PXV9fv+PxnA8+fipSdkJOj53lyWezWRmn6XSajgV5+MEHH8TV1VX5TBy9Jw3L9fV1nJ6elikgGomIKNvKeC6rxvvy8jJOTk7i5OQktra2inJLpjidIi/MNdQuA8uUpT2kQ0SHlIugVR1Mc6UsxJnnVB2ZEDAT5oUeZzqdVvb20UM7XGVd9HJ1cWVdP7N6HJbXGSZ/V/XzPQmoDgMmSlB/fNcFafVkDqHkoj5kfc4MpXtaXcsSXIumwaQIEn431FRm7llk0kj16LePge5dX1/H+fl5rK2t3TGuTn9dOMC2HlreaYMyG3XBoktXJ2jJCJvqrIen4rM4jW3wmhgvmNLpdMoATiaTsqDcj2qsK5kgKxngfaABUSEyEB+4osiznZwq0W8u33IY3mjcTGa3Wq3Y3t6OXq9XNsjSk0ooueyMhlVGRp7Dt7nxb0/a0YMT9inEkNGjrOh+xO3qLz8hLjPQnU4njo6OytgwlOCeztFoFPP5vHxVWeNG+jh+op37fQ8PD2NnZ6ckkLQNi3A6M9xuaJbxku+skBm8zJ7xUud5XKEWeau6eCaDDKzHFagOdtV5Yb7jKCGD4f4e33UDRZqdlixmY5/H43G02+3yRSiHoT435llu/X91dRWz2ezOWlLSTpjtCsZr2XjUQTopv2dlRSszwuqv6nNPq+uCtJm8qfhaYRqKRqMRh4eH8fjx45LYiYjKqih/l9leH8OHlh+lkPw7gyC0PiSKwsL/VQd3TPi7el7tcuDlFTnPSMWaTqeVlSwOoei5eN+3AVHJvU9uQTnQ3FqkdzL4z/tUJsZkgpbD4TAuLi7K59YVUwq6uoAoZnNekjeKH5mk8v453GMf6e04Vuyv6lD4oP5kyiVaHj16FIeHh2XHfqPRqCToFN+trKzEycnJnXWsNECiQfsixTce43JxcVFict9KpfEQUmKd73paQMSPOFMnszyZF+IgZlY+u873IvLpAyo07wmOMXbQ8xIij4/UJ9WTKVoGk1Uyi1jnIdzj8b2MP6TD4fP19XXxFsyseptZ9pf3VZcOxcr4k3l095x13pzt+jPMHqsef0c87vf7JROb8Yt8u7i4qCz+cJnMsp9sT/Ii3slLLpoH198eti1T3kkhs1jJ45r5fJ5aFQqIexG9I0/nsEp1eJHnYUJCdXH6QT++wJ311EFhegCnP6IqHC6kzIj6sjUKRqYsrkic2L68vIzj4+NYW1uLXq9XWZCtpEan06kog84zpVLPZrOyS58T6ZmhqMsHkK8+Vhxz/eb0RkT1k+k+ldFo3BzpuLOzE4eHh2VsI25XFLVarbJ8cDabxWg0iqdPn1YQCReiS0Z4Lg/PJ2o0GnF+fh5bW1vlGnnhSIh9In3LlndaXJ7hZMYqGgA958kFdTxb55h5X08S0PJRYWezWXQ6nWi32zEajcpZoqLVl1upsB7++Fwc6eGgcEeG10PISesqAaay0FsoQZFlRaVsw+EwDg4O4oMPPlg4LZHR5OOq72FmxorhQyYTVFaNqysUDYtgZaPRKEk3Tj/4KXGz2Sw2NjbKsRkcDxop0TKZTKLX65WDrzneQgKcW/T+aDrr4uIidnZ2SgjksuOGR3OjWpjPew8tS3tIWs2M4U403+E9h63+rHuaiNtUdpbh5DtZEkPv16WhaekcklCosz7WQU89R6SQQUq/5313qCsDcH5+HhE3k+pu/DJBcFRDJY2IyjcXfUy9j+SDihverD0+K6XTUfx1PJ3NZjEYDCpjy/Y5XoKXmn+MuLuAnwahrrhXZx1URMXLNKq67nrwkLKUQgraONGe9eR9h6kZtNXfVAiHsuqse2IVeRS15esdI26XOGVKUSfAWV881nAoRo8bkScTeJ/PsfAID0Loq6urOD09jTdv3sRHH30UnU6nsrtEY5WdCqDf9D6Xl5extrYW/X7/jgB5wiIbZz2n/mc7Iajk/JoYNxsTfalNKe2zZ8/i5OSkoCQvXLVzenoag8GgfJKOyGU6nUan04ler1f4QH6zb8z+cuqGm0blm+4AACAASURBVJ8JvSVfup7FqfeVd9qgrOIeSYXeiVbSrWCFkAXpfv4vpmfKorYjotYrZbvH3eKKHld6L5mX99jKISIhnv6mcno/MgsthVxbWysxTsZL0pONk2hTVpYKV+cRvR9qw/nqXpZj4LG80+5IRPWfnJyUa4ylHXENh8M7CueGKpND8oaQme/6mGdyzvp+dshKQaFw6VpGAGMhZqDcU+i6Cj1OIRjCScH3D4zKUjNu4sp+Zz7jHiaCOBUi5XGjwCVuTivjmywLyolzCSrjb0JULXA4Pj6Og4OD+Oijj2J9fb1SB+ObzCApBldfLy4u4urqqsxhik6OQR3q4RjwUCoiIfcSGot2ux29Xq/seyTUVbtqq9vtxmQyiYODg0o44rtB1PbBwUHs7u6WJI/4pgSQz5/KY3s4I15JDjg+niNxfrkjemhZeumcn9FJ6+vWkJ1mZpL36iwonyFMpPDTq1L4I6pHCKodbrdhal+0cZ2imO2e1r0fldMVXbFK9ik37hBwyEpj4MZqOp3G69evY21tLdbX18skPnmhdh1uki8yYtfX13cytOwnE1g+5mpTfFPb9Pqsi8ZpMBiUr1N5mc9vM/SNRiM++uij2Nvbi4uLi8pKGsqPEnbj8ThWV1fLfGKzeftpivvgOOWi1WpFp9OJw8PD8jkGIjRlZ7PQhXKfbYZYVN55P6S7b913L+FelNfZkTorkim5Qz7dd+bUJXD0vMdxbvkdCi2yfC4g4pGnv7M6SZMLMNubzWZxcXER8/m87AuMuLt1yS223nUvKo9R91HXjLc+VhJKGk2263zSPdFO6On8bzRusrCbm5txdnZ250xe9kvXlS32eFC0ZgigDqGtrKyUVVCZDOt5KqN/KfxnhazykIuIq1SOGMrhUx3+5gCrTp9OqOukLCuV0RnsykQjklk2tesbswnB3QOyb5zzyyC6GxrV6d5ZH4158eJFfPrpp7Gzs5N+ApxtqB6tRFGR99X3Kbg6xWnLFIyFc4DuDaik9Kjy6hwjnvQt+q+uruLZs2exvb0dx8fHadzJcZxOp/HDDz/E06dPK/RwjexwOCxzrfSa8/m8GCZ+e3JtbS2Gw+Ed56P3s7BKR6rIgf1skJXFvcF9xeGjrvF+ISqZ0uAzmSfOntOzdc8soqMuQ+Z1L4Lei2jwRI4bIb4nBRqPxzGfz2N9fb3iHRkWLOqzlECKcn19XQxs1sdFXo79yBDOIgTEJImHGl7P1tZWMR5sj2OnOFHJLiW6MhoWoTXSN5/fxqUez2c8YDu89rN6yPn89twWdS6DXRF3F4DrHf3mqo66gSe8IFMiqluLVI+/x/dlrRT4SxCydYesj3WpECa5h6W19MxxNo2htpvNZuXTaeKt6Dg/P4/vvvuu7OhQPaJD/VJ798F3bdei4fGYnMbGvTd5Sk/DvmeJMsV0+vqYDISusf8rKyuxs7MTr169ukNfZjQODw/j/Pw8Hj16VIl9mU/Q2ld5NtHJ0xaIUPSdlCxrr/Hu9/sxnU4ryUDRu8hxZOWdpj18kLLn/L4LfPZM3WTqQ1w+Eyt1Cq5Eh0/dZG25h/TYMOvTfR67Dh7rmSwhIMEajUYxHo8ryug0OPxnvR4va7UKjZbzy/tP2qSMnBN2w+YGq9lsFqHnV41JH6ebtOzv+Pi4IheZA2g2m3F+fn5nqSD7xWy06lMfuIRO16mE7hndyFBu6JQW5TGy8k4eMhs0EUhP5p6EApfNVbpHdQHWNQ4Cv/HAOmghxeherxedTifOz8+LBcw+xOLxDYVcg8U+8H3PdmaGSH9zCkWxqO5JALRe9fT0tCwfU3+5FI9IIlNC3Yu4iaMk8GrP4be/5wZE/MvmA8l3zxyvra2VYzS4yETwWVMyKysr8dlnn8Xvf//7ODk5KZCUyRqfzzw+Po6dnZ3KuUmig9BTNCkvoOkR5gl0bq/2VpJ/kmm1q8UGRG2OWh5alo4hM2WJyOMOXufAqVM+p+nKWQebqNRckEwlUYzE0ul0yoZVT4NTcLK22S775d5e1wXB+D7fpUfQwGlZoGibzW6+7vvDDz/E9vZ2fPjhh3e+ZKz6pJz8JIDapJXWJmQJnI9dJkB+vdG43QBOw+tJM/eOs9msnDrO3ROkVWHE+vp6rK+vx+vXr++EEC5rs9ksjo6OotvtxqeffloxhFJaQWTN22rMBasjonyRWXQqbtf6aLZJuXFjxP/rchF15Z1OnXOG836dV+MzdXXXWWl6n6w9PeOJEsIHPcvzTzwTm8FUVyhXYiICvu8xLf/2fnnRgE4mk7LzvdfrVT7hTRoJGRcVJT+azebCZE5WnI/so/cvM9LcxcNF/qRfpd1ux/r6ekyn05hMJnf65XG/Ftpr1wuVQvyS0eMqHSlrlh2X/OgEBZ9GydAOM+91xu2+spRCKiBXybxWRlCmLC7YTCNnAktvyDZc8HmN0Fb1apJXySk+F3Ebt1FYvA71J4Pc5AG3ai1SQhk5GrvxeBz7+/vRaDRiZ2enLALwVUHsf7blhwKnzcz8EE/m8cmXzONpeoDePVMsh+uDwaBM7hPWcaF3o9GItbW1eP78eRwcHFRiTcWADDUajUbs7+/H/v5+fPrppxXl0XTMfH6znE7TLZx2kfcUDaurq+XvXq8Xp6end3bzsJ9cG62x1rQHlfSh5Z1OnauDNWJ8ds29JS1RJqRudR3iZoUxazb3GZHPjaoNvV+XXMqKC61nPzNl5TtuUCQk5+fn5TuP6+vrqWckzXXF5/rkHYlGspJ5dRoj1p8pLekUDUzm1I19o9GI9fX1WF1dLYcmq5+i1edUz8/PYzQale1WopH7ZB0xcW8ql8iJPzplTn3mXCaNUd2ySfJtmbI0ZGVKnhiZ190yUCCzRAjrpxCrXodl9JSEavKytOLMhEXcxJGj0aj2sF3BmixOKUyDUrN/VDJd82mQzGI63Dw9PY23b9/GyspKPHnypAgadxGor4x9VZcjEiUmVlZWYnNzs3Zs9TsLOXSfcaInxDIl0/gJWWl8OCXC966vr+PLL7+M4XBYzod1gyMZUB37+/vR6XQq28cI74UKdBqCtnvJO2qZnOjtdrslo72/v1/ZIkblFNoiVJXhW1tbqyj1Q8s7LQygQvKailuKh1phPl/XCbfGrJtCSUgiYY6oKnjWp6wd3l80HcLnPTPp170fouf6+rp8Um59fT1FFKqnjj+unEpwra6uVmJHN351feI1j+O9TdbLe6urqyXT6fynoVcm9uTkJJ3f9PHQooFHjx5VPrSjMpvNShZU0zzsh/ZOMnOu9/v9fpydnRUl5HMRUYHHzgeN1bInB7zzER4OmVyJnDgXQpUse5Y9x2kNKVqmlKJFMSJ3a+hev9+/s6g5g5OEaZniuccjSsjgsrKg7r3093A4jMPDwxiPx/H06dN4/PhxqZd8YHueQSUSibjxYurrYDAoNPlcZp3RZFFiRgrO/rL4vGa3241ut1sOQnYjqbqbzWZ88skn8Yc//CHevHlz55Nzak9x5+XlZRweHsbq6mp8/vnnFf5KBjRhT1ShtsQb7piJuD3oudfrxfHxcTSbN+f5iJ/aqsbT6FyZffH5Q8uPWjpHV61rEdVzSz0lTEvvHo11uSfyuaMs4yoD4XCa70lAmCjQdfbBY0Bvh/Cb/1OZZUGZrMogoYT09evXcXZ2Fjs7O9HtdgvsajQad7KiPgfIbVX6X6l+fZyW/fQ+Z17SoShPeCP6UMm8X0TE5uZmyZgyc8n6r66u4vnz5/HZZ5/FN998U+YGNY6UMfXz7du38f3338cvf/nLYmyIRHTCBBWVScGzs7O4urqKXq9XTl3o9/uxtrYWETfhzcXFRZnSoYenh6a8if/aYbLsXOSPUkj99oFzL6PfmZBnnidT2CzzyXf870XeSt4223zqfVjk+Z0GxnOejcsMEIVHp6nxfFVv0w1BNiZsVzFSt9utIAzW5TyvU0y/z/HPMugcB19ep+t8dj6fx9bWVlk0IL5wW5jz/vj4uJx7I6VT0UIC9a/b7d45QJr7I7ntSnGkvCgLEZ36JeMkhef0Tp281JV3jiHdK2ZKmU1/0JN53CEYkyl03TQH//aOyzvxngSh1WqV73JQeFwxdd3bceEijbrGuSuH8BrE6+vrODk5icPDw9jY2ChrVfWchELPc6kXvYwfiHV1dVW2DmluzsMCNz5ZdlmCx7k/ogrCMtKgbOXGxkYMh8M761a5TWk+v0nCPH36NF69elVgpmI8zyTL+//www/x+PHjspaUz9MjP3nypMBf8VEKq4X6Umh99Ofjjz+Ow8PDoqBSMsmIssU8nFrTJfKmMkZu5BaVdz4xgIUKl1lY/c4scFa8Hnof/q3/M3oWTQd0Op2C/+lN9G7mPfzvOsOgwvpoKNQ3DerFxUVRHH2xmJlk9lv1Zh5JiqL+SODobb0fWfzufJSA6TlfxO79p6KrbZ/clyHhs4rr9ZkAtk/kIQOrUwW11SqiGo/rsxHa7yl4Kd4J4gueMnutPZVaQ+syr/YUT9IzOx8XTUll5Z0hax0BEXdXcHhMJ6tbF3O4N/HfnkhxKCvYo90MSj1LyFdXV+Po6Kis5KfFd9qdLj5DGtRvetBMceQVp9NpvH37Nt6+fRvr6+uxu7tbVppIOCiQjHnVDyEAP6pkPB6XaQ4lI1QytOJQnUhBQioh5g4JQk6Oj4zdYDAon34Tf+hNVe/Ozk78xV/8Rfzv//2/ixJoPDnJzjH6wx/+EJ9//nk8evSo1EfDNJ1O4/LysvRfxoH839zcLMZZfNRigvF4HN9//32J3TWHq75LETVXykSjxom8e2j5UYdcZQOdxZBuSd0iO9R0j+udYj26R0/EbVUq9Jha6XF6elrZgkThInT1Pjg8ptfMoCnhogZOi6t13IS2+GgQKfR12ToqrejTuaCujO7ps/Fj3O0w1JM49Fo0hrqvXRf0TG6Am81mTCaT+PDDD6PX68XZ2VmtPJD22ezmIGQlcthHtceYjmGKeDSbzcppfQwt5PVOTk7i9PS00E0DpSxrxG021Y25I6OHlqUVUhYhK65ILgQimB8ryeryAZBwUpAE6xSL6IfxgN/j4PT7/Xjz5k1JyVNgRIPHiVQA0cb+UnE8W6wF7WdnZ/H27du4vLyMzc3N2N7erhzoTEsdcZsFZhwnuKX6lUC4urqKk5OTmE6nsbGxUSauOTYUTN1zodOPvIAnJyjsDCFE2/b2dvkOx3g8Tld3Many0UcfxYsXL0rMpXtc3sdJ9tPT0+h2u7G+vl48Ix2FoOrm5mYxAFLCVqsVo9GoZELVxsrKSuzu7sbe3l70er349ttv4/DwsHJffBa/PFPMMed4LqOYS5/LyjWg2X0SmMFNKmbd1EIhDgPN9wkJ+RwPp1LRs1rmJIXVeaZ7e3tlikHvSgApdJ7wIJM9y6bjKByiai3p9fV1DAaDGAwGRbG0M4R9phFwntCyy1BqvnFzc7Ni9FjIa0cAHqdmcItjLHpoyOSZ5alF72g0uuOF5/N5/PKXv4zf/va3sbe3VzEMPBaFv4+OjuLbb7+NL774ojKtwEOwtcqGySw9o/95jEen04m1tbWyher58+fx4sWLsuNDRTRJNrTJW/ziWDI7vEx55yyrGsugpw+kxy18lwrEa/Q4VEh6B/dKEdWFAKTVLVmv14vBYBBv376N0WhUmRrg8+wDBSO7p+KJmPl8HicnJzGZTKLb7ZY9ga1Wq1jg7OQC8iy7HnFrDCaTSVxcXJTEkEPZ7F0fFxo8niSnwkwvDSOhmuZ4ZZQ0Zo4+VPfu7m4cHByU7Oii0mg0CgLINmozg8qTy+n15bH8XB9lftfW1sqZOuSHZ5bFD13j4W8sP2sM2Wg0KptadY3/6292RtcIkQQz2Bl2iMxzGKg6mCF1y+sxpDN/ZWUltre34+DgIA4PD2M2u5kU9tPQvI8eZ7kX0jNCE9PptGQOO51ODAaDslicMSXPNaWRoUDQ2LBv4/G4LADQaXSuyOJRZhD1rOqWsHJivW6s2E6z2YyNjY0Yj8cxmUzuGFfxVQKvdbU6UY5jKzhL2ZnNZvHdd9+VIyRdTmSYuCOJ0H5lZaUcoswwRXH8eDyOjz/+ON6+fRudTqf0ScaER4xEROkH41YtNGDu4GeDrIw/6qxvVjxWKY0383WlDmNp4cigrMMOoVinmMeB0NrRi4uL4sFYDxWPtHj/Ml4o7pHllaBQKbhki9CXwkxvSHokCIqZtPY1CwPccGZCIoVjjOl1+AqhbHxIu7epPrbb7eIdVZglZ9F4ai5xa2srdQjz+bzyyXo3YFIaLlifz+cllry4uIh2ux17e3sVyMzEoXvHiNtzafW35zt+Vg+Z7Vhf9Lz/7Yrs2Tl/h8pF5fP5HVpqKrmER4MRUV2N0ev1Ym9vr2x3ms1mZVWH6HP4xzZoHWUhh8Nh8Y7NZjMGg0E5PsT5wz2OnqXTNYfmalPGZDKZxO7ubvnQqtPo8SA9u8fJgoK0/Eq2sK+iQ+Mg769zY4luHBJfXl7Gr371q/jkk0/ixYsXd+RBizYY841Go/jmm2/iF7/4RTx9+rS0Tdqn02lcXFxEv9+vjN/q6mpMp9MYjUYljyBetlqt8lHW+XweP/zwQ7x48aI8pzHUQgwqJ7PHHDdHBT+rh1y2gYi785Fep1thH0hCRXaYtNBbZt47S183Go3iVQSR9KFP/fhZPR4fRtwqEhcz69nV1dVKmpwe1r0WBYxoxFf86B0lchSTLhqXRd6SPFJ7dYbSPbSKYnBubeLzOlJRZWdnp8xRalwy/urexcVFnJ2dxePHjyt7F2mYlcmWl5dhUT062Iu80lEml5eX8fjx49jb26t4OI6NGzk3/lkIs2xZetqDB9rWPcNBZJbM4y5CHL3Leu4QC+bfp9wU/Pl8Xr7sREsXEfH8+fNKin46nZYNrxG30w0cZMJeKaA8VsTtIK+trd2Bozzin2l+To8QFrJvWvAgAT0+Po52ux1bW1u1xjJTPjdo8iL9fr9AbAqZ+sestmBnFnNKKWlgFNeurKzE06dPYzabxW9/+9uiQErWyQj6Yo0XL17E2tpa+SydFFnPEM7qGnk4Go1KSCK6+v1+bGxslCNAtre34+joqPRP8S5jfJc/56WHGJ4Yu68sPe1xdnaWwjhPInhxZSThmbdz+OleinDKM1n6+/Ly8k5cqH7ovU6nE0+ePIm3b9/G8fFxUVoJ1ng8rkAnCkFElEypYBY3yVKASbval0WXsNJLeBJFijKfz+Pw8DBOTk5ia2srnjx5cifT7Dz3a+K1xkG0z+e3H+R1IWJdFLi1tbXY3d2N0WgUo9GoktzQ2LVarbI88JNPPonPP/88/v7v/z4ODw9LzCVoKC/KnSU//PBD9Hq9+PWvf31H7mQILy8vo91ul8UC/OyAxlIhA0OWTqdTVgfp68wqMoLiiU5DZ8KQPFFfqR+LdCIrP+qgZI/33FKQYNbBd/zvLI5iZnNRPVRw0aotTEzDe4De6/Wi0WiUlSIR1SyrFMcTFfJwpNGhDAXIhZz9JzRyq0sF1Qofzfe55c7qzIwlQwGu9WQhzXUhhOZwqciZ0VU/tre3YzQaleV1vE/Dp1BBX73a3d2tfDpB74ov8/m8wFHxUYXZdd1XjKiFApubm7G/v18MNRWOMJrGk+EFY8oMpT20LD0PyZUHDk9V6M5V/OwR1sG1mJ6sUdEAOKMELZyOs7Oz2NzcjK2trQJXmOBRXCMruLu7WyArPQAHgP3JYLZiE66J9JMKOKj6YSpdFlZt8pNqZ2dncXh4GE+ePImdnZ3KCh/34GzPDRZ5JYXimtOM76pTf7fb7WIQjo+Pi/cgVKWHiYj45JNPYjgcxldffRWTyaTQIWgouD6bzcrxi998800Mh8N48uRJZVykAJPJpHhXzYFqHESvjr1U2LK6uhqDwaBMdUhOvvvuuxJS6BR5Gh/fXE6DoL4yvqTSPrS88zGQ2T0V90B1z0RUFxzrGX/OIWwmZO49FY9kW7Cy5M7m5mY0m807u9T9VDX2g9MvEXczvzQ0pG3RIGV0akWKloz1er2SKcyQiRvDjEfqu28PoqFg/VR6vdfr9WI6nVbOm/FCo/nBBx+U4/7Jn4jb5ZRciD6bzeLk5CQGg8Gdzx4wq80YzxVCcFarcNSWDOV4PI7d3d24uLio7Nv05JLGREoq2aK8kv8Z+ntIWfoYSG1XcWLZCSfAg19/h9CO8SLrcctPRXblFAybzWZlT5x7ZZ+T2traimfPnsXbt2/LoPCAItHKdZ0UECqGKyj7LatOqKj++eDLe15cXJS9eR988EGlTfKCvMm8Gt9ptVplp4M+4sMftU8rTy/R6XTKKfDydk6PFGZ1dTU++eSTOD8/L1+xIrLxlT8yiq9evYrBYBBffvll4SUn57UiSKufmBwTD0ajUfHYynqvrKxEt9uNs7OzGI1G0W634+XLl5W1wjIAgqHcFUS6XQaVaVafftakTkRUcDwH2T2dW123IpnwcVAyAeffrM/bdtqyd8UsKmq/3y8bafkMp0xodDhgEXHHE1Nx3WOxHvaP3lsG5fz8PFZXV2Nra6sYGm+DtGYow3nCdZcsbmz4LmG15ui4K98VUtfX19fj2bNnsb+/XwkvlARhSEDvfnJyEru7uyX7y37xswKqQ4rD/YpqQ8omQ6SjHnu9XtmK50aMSRqiozqURqfBMGSZsvQbhKxuHTKvRU+YKRsFXp1xb8Yii5NBClpHHeXvdDFpJOEQ/NMC44uLi2IpORhs0z2Je/us73qWZ984HNZgShEPDg6KZ9zY2IiI6tm4Ekryl23Tq4lH8hJa3sYfJjUoyBLQiIhHjx7FeDwuJ7LN57ffO9F2JNL1j/7RP4rV1dV48+ZNRekk+OyPPKC814cffljhj4yBYkduEOZ0lk59V3+11UoLyeXFPv/88/jd734X+/v7xSvSADca1bW4nqhzyCrU5dn4h5Y8IFxQOLmbQVAxjSdLe9aKCsV62EFOhqvQy3DAeV3XaHUdErEOTTtI8D7++OOyFUj7CZV0ULCvgZcV9C1STishpf7n9iLFLnpnPB7H27dvIyLiyZMnZeVQZthcODyuoZFgZpHzeIqdNYXD4zU0Bnq30+mU40F4n0hBgjkYDOKTTz6Jo6OjePnyZQUF+RYw94zfffddfPbZZ3emhFSHlJGHSMsgREQxqltbW0XR5vOb09N1ut+f/umfxnfffVey8RE3n+nTbhWNsYcQOmJlPp/f4RflLEMr95WfZINyBin5tysCCfR7de+71ykdsLg18xAOHRwi0jP0er2YTCZxenpaeUcCQcXxOkljBlfoPWlIaDy0UHw+v1nM0O/3KwbF+cB+E7KyML7R/kYedZ/1x3klOKiDph2hULn19+PHj2N7eztev35dvlHi/WDRu0dHRzGZTMp+Ri5RU+ZZnl/veV/kqaiM6r+mt2azm5P+GCPqWQ8psrHluDlaIt+XKe+0UsfdcBYjilEUFC+efGDJBNevs20Otp4THHWLL3rk3TQ9oYHZ3d0tCyC63W5FEESP2iO0Y/1ZDKf2JBxMHk0mkzg7O4vj4+OIiAJROXeW8dxDBLZHYabH961OzFLKw7pA6syf2WxW2dvIuFn9luJ+9tln5WhL1U2D4V5Pn967vr6OX//615WjF/W8oKgWAQgecjeMlsgNBoMCh3Xglk60+/TTT+Orr76Ks7OzSl/UJmNA9bHdblfmXNVnTnfQMGWo7L6ydAxZV3ldw+4NVUdmxTPhWtRWtsUqg9H3wQYqaKPRiEePHsVgMCgrNyicHqd5W0IR/p7+9jhUQialbLVasba2VqZtvG62v2igCWe5MZsIh7wjXcyqRkTJShKqegxM5W+327G9vV0+iaC2yD9mf2XgLi4u4uDgIHZ2diqfPGg0GpXFGTIgzebtwgzxWPCbi/bVB52Bs729HSsrK3F0dFQMsQrHRTRyG5h+Z3Ln4YPz+CFl6XlIXy0hArLMnxPsbp3zdFlnGf84PFNnMwH1wfaYyhVK1lkDOhgM4vnz57G3txcvX76sxID0bpkVZJzI3xwgedvz8/PKutmNjY0YDAYFpnIZFpNMjCMz/pTB/f8FttvtRqPRKCtkyFv9MOlDhWk0br6+1Wq1SqKFfGMMrfj0iy++iM8//zx+85vfxPn5eeWwYs2pqj31azKZxKtXr2I2m8XOzk6FPo6lPrbb7/dT1HVxcRGdTqecFhBxs0JHexTPz89jY2OjHMasdnxJHJNZUn5uWpYcsGTJw2XLj14YkMFFLw4ldY3/18VCGSbnsx4zZvc845V9fcn70O12YzAYxN7e3p3MIKG4CmGsnmGRMmlFC3c6aE2lMoaCQSr0ruyX85e8UD+0iTZb+ida2TcqaMStkmlRe513ljJrX+bx8XHlpDwiBjdks9ms7LLZ3d0tY+RFq3C0QFx0q04tUlDcKHnl6putra04ODiIs7OzkijLkIIv+vcQSoiAfK+L4ZcpS2VZG43GneMhMs9Vh53di2iQ3CNm1xzm8Lq3zXolKMpqapA8SyuoKYWYzWbxq1/9Kl6+fBnffPNNfPnll+WsFnpBLo0jzY1Go2KBJdA8TnAwGJS4hIMvbyKB0//O3zrP2Gg0KitTLi4u7oyHZ2N9o3RElNMHTk5O7nx+nAaDkPyzzz6LV69elYX6hJKMIbnAQqc2/OpXvyobAej9te9zNBrF9vZ22UXj8atiy5WVlYLkpJyTySSGw2F8+eWX8V/+y38pcixPx3W03MKlBJLa0N8+HcSsMdHAIkeVlaUUMotZ7oOnLD7g7FRdna78fMYFkwqr9vQclzq5p6FBkeJKYX/xi1/E//k//6fsOIiIMuCErrquDGbEjeAOh8NoNm/n/gQjuS6SWUJafg2sX6eH8feazWY5foLrSwm1JVCcruE4KGHSarXKZmu268vt1D/Nk+7v71cSPIr/PFyYz29W0mh95GyfNAAAIABJREFUrh9KpWcuLy/L5uLNzc2yQkcJGyVhRLf4qQOodCLAJ598En/zN39Txk6K5MsjeQQKx5jwXPeyTw1kjuWh5Z0Wl0fchZxZqVNg/71IiVXcwmcwlvEiPQ4HuI4O/U1vLCH/4IMP4ujoqExJjMfjsqUnIsqKFXobh0FKwRNCqX7SxhjEvX4dzx2iarUKvRBpU/3kO2nRBPp4PK70xWN2esZHjx7F9vZ2vHnzpkIbY+hsfI+OjmIwGMSjR4/SMZWB0+f5pNwe4sxmt+esii4ahMFgUE6Kp0GLiEoW3uWEtJNHHJ8sL8GxX6YsPe2htHFd8eyTfrsC+MBm8aDqq/OW98WjtGaEG6SP/2tgZfWkQJqCeP36dZlA184QxWfaUcJ2Fe9oN32jcbvDRNZT3oaGToOvd5wH3ncpkHYzTCaTyn7EiNsYixDd0UKzeXNI1cbGRpyfn5e9oHqf8SVRztbWVjx69CgODg7KWlU9w1PH6Vlns1mcnp7G2dlZPH/+vEwvSdnE17Ozs5hOp7G+vh5ra2sVbyWjo1PatYND62cFWzudThweHsbvfve7MtaccmLsznv6mzzPnAKNDvMH9zmZrCytkPe54PvwMq0Jic1gL59x5eNz/nz2LJ/3ZzJGSwmUFt/Z2SkJAUGkiKgIrJai6R1Pzug5te3JIYeri7J2VKiI2+SLlKCOT+SLw07NH6pfFEyOAVcjdbvd2NraitPT0zg5OSnX3Tj62IzH4zg+Po7t7e07iRMVQWWtICItTKJFROWLyZzK0EkIBwcHZb45U6QsbFqkTOwjFdDLz6qQtLj63+/73xkTfQBcoeoC4TqYyjrc897pMOCKnmXyh3Vwpf/a2lp88cUXcXZ2Fr///e9LooieR7EO11SSdkJiKVzE7fpg0aQ2VTxm43M6PEsT5hQUWnd6YPJKPxsbG2UR93A4LN5f46W+KhaXknz66afRarXi+++/r0yo0+tSedT3r7/+OubzeTx79qyyEonJn5OTk6JQQgzkp77f8ejRo+h0OqUOTnm02+34/vvv72yrEw8YS7vRU1aXslYHaT3x6L8fWn7U4vLMqnipix2yQgEhbncoK09S591cuetKnTfVdSZWpGBPnz6N1dXVGA6HZcWGlFKZUa7GeQh/Mm9CWMt+0nPzfB7ufoi4uwDB+UuauLxM8TGLYBi9+crKzbm24/E4Dg4O7njbOv7P5/OS9dWHchytaPXU9fV1mQ5Sn0mD1hhzb2jE7drgTqcTJycnlW+GUKn0v/ePSCpTKNGiHSiLPCMN5EPK0tMemmSmkDij6ixIndcjc/wZv+8p5kVemQrM9ZCsm1bSB73RaMRkMoler1eOJfzss89iOp3Gb37zm2g2m/HFF1+U5W1aaaM4TkeD6EQ7xheMbyVYns1TX93a8hQ7JV5UT0S+bMuVXllI0c6YWG1x+oanxilj2el04u///u/v8DTiFg3Jm+rv/f39GI/H8dlnn0Wn0yl10wjK2PFAZCWqRP/V1c23HZVJbTSqX5ne2tqK4+PjODw8LLyRkVN8TcPuSwYlF6pbv/UBXN/6lS2Cp0F9aPnR57I6jPV7Is49n+Nvpu79fRauAeVzbv3d47E+KYnqIz18Xwqh81+UKe31evFnf/ZnsbW1Fa9evboTR+pvJTR0Cp3iOwkpoaUfhyjjwH63Wq2SuLm+vo6Li4tSHwWBnlJ9p1Krvl6vF+12u2xS5twk6xON4sHHH38cZ2dn8dVXX1UyuRJ0tq/xur6++QR5o9GI3d3dyhSShFZn2ipjqgUASs7oGcWCMniSS9H36NGjePHiRezt7ZX3JFu+K4VQ2uWM9/U8t/UxLCFaiqg/9Pm+sjRkrQvAVTKMXVcyb8jfDq0e0k4Gz9xbUDCz9zOYRe/TbN4s3Xr27FkMh8NyFD5jLCqWfrjZ1WNx1k+PqvsyBlzlE1GdivA+utFS/TxukXXpHZ8zpCfRqW76xgZ57N6Rdeig4q2trXLqBGPjRqNRYkJ+9dmnrmj89J7iWc3Bnp6eFrTi/adzoLxk4YvnJzjtQcWT8XZktowuqCy/pRkli7v0d118ScHxeG8RHq+DprLmZIYzyxmkZwgpqKAUQPc4gnpSSu2p++abb4qQa36S81seb2gQlQRh5pLQVJtr5RG5yFrPCTHUKaf4pfhfX4YajUZlaiOL+5jQaLfb8fz589jZ2Yk//OEPZf0tjYlvzNXYnJ6exuHhYWxtbcX6+noqFzqqZDablU/pUWG5d1Xf0xSPhEB6vV5cXFzE999/X1mNxXY4jvJq4pu+acmxJ9x1eVL/Z7NZWW3lss8504eUn2y3x0OKx4iZBc/ayDwdcT2zeqwrE05e57PunfW3w3ExnacMbG9vl6/uClYJ7mpujas/XDG9KCxQLMlJfg5wxk/W7zBVCZKI2++OZJadSY75/HbrVbPZLNM+hLZuFGnoZrNZSaqsr69XjAfjLB1tKZg6n9/G9npW8ZvgpMZehuvk5KTyGfLMS/k90at7XODBd13G+L4MGnMU/vxDy9InBqi416p7RsWfdUXIvKMniegFWI/DNDLUA/OI20lyLS7OIGw2lyaPFhFlTet8Po9PP/00dnd34/e//330+/14/vx5RZF1SO/V1VV0u90Cb7ksS15IWV15C1loJp3UByYn5DEJnTkXd319XeIfLRzIICqTTvIaT58+jevr6zK1QcHLjJ3u6SNG/X4/Njc37yyYV/s6YPnRo0dl1RPHYz6/SZIJlkpZ+bHd4+PjOD8/L/xzo8H26PVIk5+CIHnzOJCGnkkr5+G7lHd+k0Qt+w7/z55xSOqKFlE9IEnPqizyfl5P5lWZzXVoy2ckGCsrK2V3v1bsyLtlfSd05sZg0aMNxIK5bhy8HiYTxBvVpaSI0vTa/kQjJYOgfuq6vlJ8eXkZZ2dnxRix/ozXEmQZFS2ir3tWhop8UBEf2+32neymFPLw8DCGw2G5rrHLxpnjT6Op8czo9PdcbjzOrQu9HlLe2UOKmEUNU5jqFNehT8RdxSEz1fkMphICuVKzHllRxgssfJ8WUtck3KJD3uiLL76IyWQSv//978vRh3peyqd4Q16Pisud/Jpm4XI3FQqAJxrIH35zQ4rIxeYyKHqGq330HUttGmZ/ubA7E9rT09MYj8flE3xCIoTtouXy8rJsyFa/WXTEpL7spbhxMBjEbHZzBMfp6Wllz6LaEk2e8dR4axw1daJxobF3+aIMOmRn7iIzoA8pP0oh64oTrWt1HrUO67PDbn3EADKbkNa9Gb0SYYaKp8O5goMQh/OE+q21pBE3c3RffvllHBwcxOvXr2NzczP6/X7JSOr4QT3rCRGiAtGhPkjIfG5LUxeqj1u31DcqNJ8hZI2IkkTq9Xrx9u3bO8c8EiZn17X2tN/vx/r6ejkukjtKms2bXf0yZtz0TiivYxrJm8ePH0ev14vXr1+XA5d5Ho7GSuMmueOuGa7AkXf2r3N5PKy6eI4PVyW50WeG+f9r79xa5DiWLZzSbBtdsBBsDMZ+OK/+///ITwIby2DLRsLS9HkQq/XNpxXVVSN5Hx12BwzTXZ3XyIhYkZGXOuJFftagjudc0+9b5Wy5wZMy83e7rq0eK74/U+G9+XutvgcyAhHl/Pe//33e1Pzq1auzUjRvgYJKgxMEW6tf80gl8/a7rNcRDVm/g1UxNFlsz0l/83ji/VrrjOiPHz9eT548qXwiL30mkbyngsUAZG0y2/vS7uRryEUDR/7Yo2pyZ3RsfZ7kxwq6lw6fh2zvf0hjPHnO8z2fvS5nRKVrl+cUsDxzhC55OTBeGA76UBGbMme3SEOeuJYJPNzc3KwffvhhvXz5cv3xxx/rt99+W8+fPz8fEeKZvuRPJDNBjrXuomFcqQRkcvphrXVG4bXWnXB+XNW0P0hFXmfDwaNHj9abN2/unBZpfE/fw9vb2/dXY5xO72/KyzojjUDqDP/S17jy3OmU9vKQ9Xfffbfevn27fvrpp3P9fNNY+pr+ZJybwaayJNDFueekdFwisSG2XN4HHdf6TNdAtnSfSkZbMnhCOD7zQExWrrm5RiPW6cHhTp9sPaOgPXv27LznM+4cA0V0RduaVXP123wxxiF/7iuR0eiRed7t7ftT99x1csnaJ/iUA8IxSEZ71svTGIzqprx4GafTaT1+/Hg9e/ZsvX37dr18+fIjZPcYWg7ofbTosAGCHoyBoZVvBPaUY+LbRIcRkuch2VDDNb+70a3cJoh2cS2UFtYpSGNmNXfPQsx0QTzupWRbImwJXoRH2W3y9ddfrx9//HG9evVqvXjx4hwwyau2GZDgFrVY/bU+XEURyv2oCfEnskuhC6Kn/elbFC3zs5ubm/X777/fQRmOHfmSvOlzXmH+/PnzO/NElhEFz24j8j9zTBqZRFyfPn26vvrqq/XXX3+tn3/++fxS1dweQHCIQbE8ZKwYGY4B9LKTFZZLS5S5te5eN8N89M4c6d1D974xoNHnQEaXM/nuW+knpVnr47Nrdp3z31avzeFaXg4M3b5cmvXs2bP17t279euvv57LbILD+St38aTs3I/bllby5+WQPM9WswRD+Ko+KyDJShYDlbXAtNttCNGFZEQyY5b9utk6969/vX/VXc5ZZjO6xztKsTWmnJPT8NDwTsqTMTQfXRfr+4/MIR88+PgayJAH3/n2lJ1yOM+jMoSodLTY+e722DUMk2ghGXm1YnDOaKThQGfpIHVycTpK+e23366HDx+uFy9erF9++WWt9X7+x1cFkA9Zush3tiXPuQTBTfN298ODbEDIXNXzrWaMIrCJfr558+Z8j475FYHlFr+shVKYw/fsrQ2CPn36dL1+/fr8LhDKiC+rpltMA0d5YWS1GZyHDx+eX3XPTRLsM/vmww1e5uD/o3SvW+dMW5Z0LzkCSWaF8T4iQ7eB8yOjGQ0FF5aJOEzD+WGEmAqecpmG/aZRyeBxLXKttb7//vtzAOX3339fp9Pp/O5HL05TKN0OKmUMAo9xZW5HQ8HLjo2qLWqZ37LdLtdlNB4TfcI7j1eEOnPJvJvz3bv3rzbPrfFE9PDRU6P8d+Au/z1XDbV8adMUqLHHwimTAWlrirZFh9ch9xwnoUXfshRbv5Ohdj+mcmwt8xstohnq+pqlI+NJWcOiMNuQ2Hpn0BO4iKK8ffv+haw5B5io79R39tH8ZsCHt9sx8NMCZK3ta32IJgfxeV0GeZS0oax1tnQPH344dfLo0aPzEbDsB95yQZtsWBaagvAzx3sKFLluP9tq03/EZXXH8p2QvSVEJAtDE2ZPsqkkdmUoZK6DSMA5Aw8ms912bVg2rW+Ez4vKrJ/517r7PsbT6XRHKfOatFevXp2jsTk3uNbd2xroBTjAYLTfalsMhrchhm9ZNskpC7r1HEMbhPCRxP2xOej+999/n2+qSx/o6rIPcbXpgdClpLdC/jgAtNbdJa+kX6tfok05dF9dnj/n+146HNRp1mStj6OreyCb6acyk455/NwKZdfSaZuCTpa2oUiEwe4qXT/WxzmJ57WpNwL/5MmTO/My3mbXjA7nihGcuI3cQE5+mC/uf8pIdDTzP85VHZVOn1tkkTLzzTffnDfmv379+rzfleWwr5w7m6fui400x5AyQPLYNve35Z3ysS+X5LvRIYTk/MON8efWCZKFYPrseqY5ghXSSsc+UKjdfgd2Uj63Y+V/kNHzp4Tt+VYtIhHbE6WJwD18+P4qxizyJwLKpQGeoDevfAbQ8+m00+MUZEh/8t/z2Wa4wnPyh95G3m+Z3TXcBUQ+JD8FOX1IcIvjxOCKXdz0sUWaORdkMIfKSN40I2u+pew9QLRFh13WCSFDVoDPQXSLWA/ra8jc8tHCN9fC8wK7NlQG5iFysk4bALrJLNvu+el0Os+vbm8/XO0YQY7wROFahHsLJYhEdL9DmXvu8UJa1PPm5ubObe23t7dn4+KgWQu80A3nb+ERN/x7fEPNyLcpB/vhcXT57K/rczn3ocMKObl2oYZK96WGgI1ZDfXYBr6vo82BqKTeBM3tWLS6bAf3sXIAm1vjMujqpG181fhaH160mtsIcmYwC/83NzfnV7B5Dum6qYBx38MjooeNi1GARjB9f/z48frzzz/PaJbXjjN/lh88L3NdHENGP7mryXPltIlLWG36YLcyPI5x5Ekg89FKviX7bYpwie69DmnL4YZ/DoWkZZ+s3VZbOLBhNIUzabjOxDoyKHFtGLzhfkkeafKcrEWJqZRUdLaNezsTzIigJ7KbttHw8D0cWbh/8ODB+ZjR6fThNdx8xwUVgoiXPlD5cuA5fX/37v2Vi7nPNUYle1FpfBqi0Utw8Ix9JG+prG3pIkaHv1FpJ4NDAMg4UIltSNwPeyNHdeHwrXNcXP/crqnLbf54s9T+bUo7Waw9ZTkfy6LA2nVrbeJ8kS4eLfdad28yp+Fg3Tm8G3TkdZNsF/eK5nszZFSIGIC27S7vNsn+Xb7fJP1Za3209Yz8Y5TUrnvaRh6Qv/Qutow2yyMvQyzPZGNiWdiSf7v4e+mwQnKnzlp3EeBTiUJNt9SuR7N4Dl5YgFlOU3IOmOdPVIiGdhQah+0jeOwPTxZQURIZDYJxjfLBg7uvcGPdXDQ/nT68YDSn7PM675x1PJ1O5ytF2n2iGdegHQ9K5+6gtdadfqZvXPLwOcxQQ6egeNzSoCLHjOPWlsQ8XpeMrNN5isR8Bgo+Mzp6unOEPunWuc9NRsaGlhMKkiYkmxjb8jcG29JHqZKHRsGBGrbFrlvKa7t+2Be7XGt9vPslv7eARQvEeItd6iF/J/TgfyJP64M9lFYub2KwoLMtniqYJ44pOJ/Tmc9uJ8nA4D/+1iLcl+iQQt7e3p7D8a2B/H4fd9bMndxVt4luB5nQyjKDptMNFAJb4pDdqSgCr8Xwgrv/BzEjKLygKW3h/IWKx03n9BSMQJ6XRRnzTpC01xuuaSjSrvTZc2nzjZ4Deet5HceM9bDshnhezgiR32znlnKSb03mbMwdDadsMk07W3mJDp+HtEJOdNQyGH38uSFca5/zsSxHNpvStjmJlZC/+fNUvwWAaS0Ip9OHva9xoVvgKMYo5QQ11vrgThKx3VZu7E6drJ99MQpNRszLSY7aJghkw0G+sL9GVqZrBpFu/OSK2oOxgWj9nca58adNJfbSYZeVC7gTNUuzRU7bmLBV35ar2/K2eW9Tzgg52zH9Z11T+4nmtvYUGraZ6Ml2TjzzvJX1NxePiDsR2ze54KbUbe8l5Xn5iX1jHc2QsHzWb0+IPN6SycnFNjWZmtJN8nGJPinKupXuaLn5PwUBpvR+ThenDZCjbmt9HJhxeVNdnL9ZmYg23AVCpMvvrZ4ob+rIRm2jYFuLY394ADo3vWX3TdxDushrrfPJkSgxpwHmqXmRtAxucVyyWSAbHYyoHHO7vVYw/mf94UVra8joaKVk2e27UZt9oewc1YXDCskNw5dQssH+Vvo9RAa3PHssotO3suwKmYyyRj0qWrOs7gcFy/mdPtSCPCnDRodtdnvac/bL9ba+2j2bFGDihfnRvBXWP3k5/jzxz+Mw9XULAbfk6z7KuNY9XFZeLHSJLJB7UHVSsiiIhY910L2xQnAQabFdty2myyaCckMBFYDIYGTkIjetaptLpT6fPskyBK8ecYCDfQ7a5XAyLzx2Ps7vyHteLdKE3CjqwBNRlP00orfxYn/YP7u26WvcfI4L985SlpqCsm0t0EU5tAF23/5xhNyC9ClP+9ys3iWrspWf7bOLYyvYonOTpfRAUUGNSm7nhHJsw4RKTVCMdhNvmL4tS9jNa4o58brVw7ouIVPra35vKNaQ0ii65QUwgsv6WjtYb+O328D+k3+X+rxFh6OsW25cSz8RB8Bzscl9bIv/FPqm1F4fYwSOTOYcMlvKuIMkA8qDw4yEMmBjFExb+T18bAvgREteaMw8RAALG42G51S08ESJbDrgWijHZhpvB72I+PZaeJMB8yRt6kg6xwJs3Jg+fKAscQ4+KeQWCIQfRHx7XuSBx/mSW1v5eSQx1yGNPOxE/k9p+Ds/N8vkMkOT28c0XvhtLoQHsLmBbWN5ExQKCOts64C5k4ZrjDYkccEc3Eh6bxB3GvKn8YY8pAKxT1lXtRKn/Dam7KuXPWK4ko6b+e3G0pjZGDv4RuU3gjG9lWjyhpqxN4JO4/8p9Em3ztmtWasHDhpN1m5sqNyrLbeATOcyAFGG1qv1w23asqJT/okonM0dS9ujbE2hnJ4K47qMsvYYWiCpLbWQb0b81ib/ZmreTkvjdHvqsvGeynP/9rR7Qse9YLRF91ZIW0oz5oi1aEwlUZAoLJxwO/80cHlGqx2mMgDitCyLg0CkShqH6n24ea0Pez3NB1vlbPAm3+OasUwjDwWCRpL53Df+p8ClT+xHxsR8tHtLfvh5+mW0Sr353ShHGXAe8yT12vsgz9kmt5uekseIn73Ge1+697JHQ7jWkPtYia36pzmN65m+W2mbNb1U1uSiNqHLf7adeR29pSBQmCwEWwhul5LK2ubooSnQ1AS1Raj38M/BJfKsoQ7zOJ0R39RQnW1qaNmoeXCTV3fE62t0WCFzpm5qyFrrzrxgD03MovV12RYEokFrN3/nAG9FS9kOW1rnIUrabUy+huhNsezKepBvb28/Ql2ijBXaATOjJPvGtnpOav75GYMokxCzTPaLfQtZEdsY53cvqUz1eOmrua4NfZv3wnIZNKK8HVXKwy4rbz4zNZfxvvDdLG5TWqel5W6uW36bLKPdPPenuXkU/KkMKj5Rxmhrz4PENEYZpmluaIsoGyUuza9dpnk4oaNlYWpjK6N5Xm1HDNvdyrexdD1HPTmPG+v4FDqMkA2BTGTMnkY2N4/PLTStTFrEJlg8n5cT+B6UFjBq8xu32e6o55D5TGPmyOmk1OlD5o0Ov28FhtzWlMkTKeSpFZbzN/fF5fIz55MNgdzOprQtOGVUI/p7LXXLEPj5FIFmfzgWoQlJ98p9o08+frVFbmyoWbcWsmY5zJdnzcUxCvK3tbrLRVelXSbsdP7MuhJ0oevnvtqyNjfHgmu308pIJUhgii6f3cp2H62NgpdrGtljoOtIakLdvCi6yg2FvK661sdvRvbnaQ7qsbSHNRkHprWxs6dxlD5p2eO+NFm7LTIK8DnLzbOGOO2Zraq/WzGJIn7Odjbkam2evrsvjYfmZfvdfDZyTYLKNlOZvH7p9jaaDOyUdjIALd8UpJrQ24Zxi2gA3b6GtPncFH4vfdbzkB4o/9bK8wBcytuQrglSW2o4ne4ekM0zu+F055ow0fVzm30buttm19ICnraTH0TwLbeUiGEvwGU6T9rSgh6+CMu885izLw7yTMq2JcTkAdu7tbif5+Qbn7f+Ww4vKW541qY/rmcvfdYrPCZrPVFj4KVy2+AzzZTf7ldL3+qw6zghSusHUakNFhXRv1OY2Q7Wm7K9BME2cbnDgtP40IS1tW2qz2W0/K7LPJuQ0PUfqcdptgxDM6ZTWU0Wp+976JMvuTLtdTcaejTL31wOfm6D0hQwafh2oy0D0hChfW4ok/9rfTx32gr7u385ucA0Df2bG9X4x7kZEdFeR+vnlrXfa4gZyJra28r2Z9e1x8Py1j/LybRZYK2+lNbGs9V7lO59QPlzNaCVYcs7pZuYv1YPd09Ilf9TOL3NFSeBcttZ7mRx898D3+auLnuqfzKADnwxXXOfHUncUsgJcfe4qPZOtpR7MpDttz2y1Mph+sb3PWW29JfoXhsDtn4/0oAtxrqsyVXw4FuoWxl51ibsk4tI5WR9rrNZzabkLf8loaeS2KVlOiKgr8pwn9rzFoVuQmmDxTY6cMTx4x7apJki5JOBmeSsGRCOdVuOSVuM3A15We4lWef8ci8dnkPueT/kEWpu11Y6P7OyTchgC043junymXU0AU3eFuJ3v4iUrYypf8zvcrdcNhoF87S5pamjBcraljsbNrfB7bYCNCPAMtpz0tZY8XOWd5iuGUwroI2a695DzbvaQ1/EvawTgyehu69rTCGwgjSLbIFrCOa5KoVty31KOVsK39yj1o6GvP7crP6lfBNS+zsRaHKh/bmRjRiNgdPZsLIte6mlnwx4q39PXyY+TvTZFfJIAyzARhO6c21+Y6ZEwbbuw8xANzeRltxuKPP7WcufZ6fTaTzRwO9ecmi8aei3h8esy2WSb6zXvNlCMXobW24rlaylu9Sn1hfzmuStiVuy6d9osB1bcFsu0f8bhGzuiZ81VLpEl4xCY+6kdA052/epHdN3o10rpwl9c0OtxJeEj2VPiEfaQjl7BHsQsXlEVhyibqPGh616t9p3CQH3Gr89dV6i/1OFNOPNBFvS6bAu88SyTQqUz9OJBM8pJzfOgs9AhfvI0y9xwfg5/339P/tk19M7kFqatT5evvHSQ3MJbQgmBZq8lb0K0faQcnyYbyp/S1mM+Jwjey5t76wp6x4FM3+OKONa/9DGADbsErUGexG4DcbRjibPNIBNuLaUYq3+8lrXMRkC15l+b7Vvy5U80v+p7xbM0IRE/H0LOZkuv7V+bHlEkzfTXM29bukWTX1q7dlq41F0/ewKeaTTZiT/+3nLs+W2tIFi/uaSMCTuiCiVpS2mbyEyBd3BD382grEs/m8bG1iPN4jb4DRBYTlteYcK3XhLXoZadLaNk43BVjuJ+u2Eh72GSTnclz1GaOIbZWPLYFyiw3tZL20un1DlUh4jgAe/HY0KA9pOCqNPyqWgptwW1GhuXEOS5tJcQkeXMx258q6exs98Z39Yd/rcdqp42cY8a8Kc3xrS83sbr9ZuX3LltrexaFOc1u4tRHOQsJ3omPKy/AlI7kv/yGmPSWCPkDt9FPr31hFqVjLf7Yp48Kcy+b0ZHD8n8jXlm4S68cYCNbmULc+eetu4TmPUBHpCK9OkeNMRJ/PbeRtNaSe5a95xEmJGAAAA1klEQVTPpTr20uHzkHlZ567CiyUjXUJQW38OBvdhtjIuuQp0y6bF+S1FbOi49YxLH1sD2PZ7erHewmLkd5rWt+ksn13eCXnc7smjyG6h9nxCuvzn7prGq2nDeVu35DKa0XtPLGB61uTskuxt0YMjGv3gwYNf1lo/3aumK13pv5f+53Q6fbsn4SGFvNKVrvTP0hexde5KV7rSe7oq5JWu9AXRVSGvdKUviK4KeaUrfUF0VcgrXekLoqtCXulKXxBdFfJKV/qC6KqQV7rSF0RXhbzSlb4g+l9xQ7Qv3Lf8Z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674" y="1300004"/>
            <a:ext cx="1664124" cy="1737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298" y="1307478"/>
            <a:ext cx="1676400" cy="1749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777" y="1358167"/>
            <a:ext cx="1626579" cy="1697919"/>
          </a:xfrm>
          <a:prstGeom prst="rect">
            <a:avLst/>
          </a:prstGeom>
        </p:spPr>
      </p:pic>
      <p:sp>
        <p:nvSpPr>
          <p:cNvPr id="9" name="AutoShape 4" descr="data:image/png;base64,iVBORw0KGgoAAAANSUhEUgAAAOQAAADuCAYAAAApzKvrAAAABHNCSVQICAgIfAhkiAAAAAlwSFlzAAALEgAACxIB0t1+/AAAFGNJREFUeJztnVu23SgOhr17ZR49iGT+I8gg0u+Zw+mX8gqhuOjySwjQ91K1sm2MMT8SQnA+X19fT5IkMfjP6gokSfKHFGSSBCIFmSSBSEEmSSBSkEkSiBRkkgQiBZkkgUhBJkkgUpBJEohvnIs/n8/X9+/freqSJEfy69ev5/fv3x/KtSxBPs/z/Pz5k1+jJLmYHz9+kK893mX9fEgD01/X1fdQy0j4ZNv+zfGCpCbPl9fV92QCvh3Ztn9zvCBPJy3MWaQgnUELKC3MWVwrSIowLKwPWkBpIc+CLchTOkApjN477WB9dqhjQudaC1mC6NSnDFSRuLFNU5Ag0lLhubFNU5DJtUS0wEcLMmKDR6zTrUS0wEcLMmKDe9XJS/g5wGA5WpC7o+nsnoNRihIHW5ARrQ4Hi85j1SF3aOuvr6+l9TxtMLhuHZLaeTjvuYNwTuW0tk+XtUP9oTkC3X3QQpJtweMaQXI7Rn09ZyRePWp7i2D0vNVtUbLD4HCNILkdI1JH4vD5fFzqXnZu7vNWCWOHb3qNIFfj1Qm9Op3mOZrpwOksFeRN87IdRudV7LQ2a90Plwpy1bxsd3Gfgvd3QPQh68HjSpfVwmXSlnHjIJFew7+5UpA1EUbOFZ3zxkEADboNjxTk6AS53nU3khaKR6u/oNvwSEGOTpDrXXcStw80VLjt5NFfjhTk7ewy0EjOzEUSsZ1SkEreznKCVYoa9YwonBJku6Ug/0HaqG9nkXSaSCluz7O+40cZ1LiDLLLd3AQZpbF7WHXGSHmeqwU3g3ISoGc9VrSX237IW092G72319mwp7XbyWy1H/K0j0R5n53feceBYDVHzyFXdohInXGFO2753BaR2lvD0YJcOSfZ2bK1kCyKS9pcE1w7QZRHC7LE4ugOz7J2RDIo9e75fD6hLLIV1wiyBvH3PKJ0kFmqIPXfRr9rg1NatIdp7TI4bilIaeNqdrm3QIpXc98sVXD0bz2xIrfGccVvwS7Wc0tBrlx6kRK1zlQBS6GIe7VYIlnPLQVZ43lKN/pZkTqDBavF9jJy26PU8XkOEWSrQa3+2Cr640XJTtFimdMrmQPXtKKwkYT4coQgW3BOBbCa363e3uMpcGq6WV0n7hx59G+ScqINgmEEad0wFqOhx9yIYh0i/wXo2nLWdRotc8z+HdFnVkePa765P7GDdecZBRdGnULyG7U+o2ePnkHp1FH2EEoTtV8Xc/SukvNgIwxSI8II0hrkIrW0PO79lGveTtabH9W/9+asFFdztFSCFMf7m+V83eJ6BGFcVimR8lW9dm/UZZViqztyy0KNru9Rl9mao1PczFZ5yR/YFtKjITmuRYS1Rc6Irq1vbdUkbVVbVKl1o7rKXLf8ZrGG3H61Iu9UwyyxGbWnsRQCZ27WE4nULazftxZ3XW7LekrXAD2+uWdSfM3Wc0iLkVQ68beYb6JS/TjzQ0mZ1GBZ732kHhHlPu27Wd7TYvs5JJqZtfOgtChUK6aps/U7t96l5XpzOdG1TUE2WCXK2rUr6zHLhNG6fpaduzVHrIVp9XxUuV79IQXZQSJKafpYK+pZzxF7c0ZpR+EuyGsZDSQWOcJovOa6KUggddSTklqnWay2Wui2ygPulV3+hgqArUb6XVwEGaGBJGgn95Rwv2WwRlqmp/vac1m1c2IKEfuliyCRHzhKI2rqYWHZ0O3i1c69hAPNlKH+f8qzZ+WGnUOujmxZP5/a8L0UNEq5nHfg1AfZaRBLNVJKq8nJALIMDHn1++3mkNYjlcUalMYicu5Di1Kys0Lyni1h1a4s971WGw4p2wlyp4a2DulrmXVy6nxYS6vslitLCZKV/63/fUaE6VBoQUobFvEszb3a6KkGrkWdYd1JOSmH1LXLWW5sT7gRBs7QgkQkHVu6WqN7LZMLkPO01VZhlnLYWybhJLH3hLdyntwjtCAReI56tWVcmX1CdUe92gfpgTxPP+DDEWp9vcfgPSPkbo9d8YzGUUB8K5Slp4qCel9vSmCRJE8BpYvjLaQUTgPvkPoVmZkQRsKTpt6hv1fu9gAjcV1KIlnG54lXnxkemTnaezw4RpDaEa+XMUJ5ZtSPG7VeLShrubP7pZ5K774VXs9WgpTMNbjlcMrYocOf5EpT0+G4EWTq8gmnTClmgrTcMeBdTiuSt4MYnwfTZpZLOGgoKYrcSCz1OkQbmQlylw5Loc5bjfpuu4imh9YDogZ6Vi5HzdjKZX2e/TudJVEHih7cpHwK9Z5UajnaoB6K7QSpnfxLWZkOp2H1AIayeu//c96Hk6Tulbc7YztBzoiaXrc7O+5WeZFufeuVYclxgpRguX0qAsjc1x2oLaMk8toq04MtBantHLfsrXtBRVqjIE3ceAfWyIPLloLUdg7vNcuocNMDI4D4dh7bzqT3bylIDdxoWyTLgGbVu3mIW7slznPQL7lOkJxE5shi9LZYyLaI3K6ruU6QVKK4aD1O7dTWws855IZE/mCriNQmCNFanZigLS8F2eFUCxQd7/kl+jtry0tBVpweyIkOuu1726rKfFf08SIaUpAVKcY2SDdxNdLD0zzqn4IsiNJhImJ9rg73OQirFjFhIgWZXA3HOnp4TynIf8i5YwwQG4Vreuey1r9rd6aE3qAciXRF9ewyWEm/NSLP9coNyhJ26UxR2emYS+0JdKvznM3P1EFW2nLz8amiXXUOkZRVwudaR6s+Y36mzqkdPTo7WbUS7QFk2vIkINt5K5dVs17Ua7S0jrZYL7prjnTRzDc5deCwlSCpjI6eT/ho2o47J0Nbde4RInV9EOVyOFKQHFKocahPjOecqyo5wW52EPKKnSFXC3LHOZY33m0kdVMp4uUeDcl9FoKrBXkKmpO4I0Gdz6MGiZmIVwzY1wrypGDOzPWS4t1G3t9jNpCt6B9HC3Jnl3QUFaaA6kw7t+GOHC3IUaeMbh179aPMlZAiit5OFLhtmSeXJ2osOtEJYhyBitYiSUEexklz4xbW56X2/gYI4s8RULhSkKfPi05/Pw3SzJ78UwKJGE06GecaLdJ5r4U4WqcI5LJH4kIUl7Z0D1fUabTEwckSQnKlIKN0SDTIjr1rG1kKxmPgOFqQ2rW8ndjhLzv10CSAz36XCGjlPPJoQe7K6mMkIuavrsarjkcLMuLCL4Xo9UMT6VzU52knoXvV8RhBeo6y0UZ09DEpngOC9ZwPAdKlnnGMID3D1REt2OnBHO43RZwGsEVyucffXtBeG7VTRSea5beEE7jxbBe2ICMdsZDsz67f30qkx7isVE6yAu8ZNKjIaqQOj2C0uK9d+M8zdYhEOBYQyarIoger0uUi94HjBBm5sSXM9nSe9r4IaguoEb6353CcIGeckr2zw4nws2dSD53Sbr7WZOt4D3hHC9LTJfIKy2vvbbE6sXv0b1aHEked2ixf9rDE8wg/7pYnbT1uOjNH+q7Sg46pbWLRdsuXPW4h6kAWtV49VgSCPJPNj3ZZd2TW4U4YEFtzwlmn58zpuH++YHT/LKiD/vMHKcgN2dldrTv4+/+UY/1Rzy+huK7Sc3gkXCnIyFYGMbdBPMsK62dqgjW1AMvBguK2It4tlCAjC4WDxXu8lmVn68iF+67ad2pZ61eMVx5ytVuAoYfmPaRnhXKfET0zJ9KAIU2zk7xDKEHexiygUF5zQuqY9SbfmQcxKnd0DmsvcMM9ToTCtYK0cis5UD8YUkCRLE8kRmfxeKYoHp0Y0MOqgS32iqLFuMv3s5g/jlxP7lQht18B2cFK7FBHDt4L+hbeisc3uTJTJ/pxieiIalnmCqwPiWqtF2o2PnstcbS40mWNDvp8oNWuqseJbdIBrBXMKQds74H7Sgs5Y+U7cpPQo38Pq0CXZT2QGULc9z/KQmrcnZLI71iDzu1EghLjLLhCWeqQuLDanFhuGc9zWFBH0vGiiG/VhlhLOG7kaHOy5vybkfs5Goy5QR7tGT0vx7msO2aDWO2/i/J+M6T7Fim/l9e01ho1ey0pSeXbWEjtsQw9Viy2a/DcVuRJhLkjd3DmBHLCRFlReISQoyN1U6kdZodljueRzx0RddAOXPVztOVtO4dEWIB3fuFtTSzni6j3kZZBdeUoz9G4q1xP6R3ApJ5b/U2l7RdWkJp9bdEpP5pkdLVIah6VIc2ykbjYVLcRvRyEjrZL7w0rSPQWJu49FlueakYJzZLyUAkA3LVQzXPqgAslyqn9vsjBvq6v1kMJK0gN0uUP5IJwq3zL8lYExqRo6kp1g2e7N3plat9dO3c/UpA9ZlYqeo5rD2Tuq2buSOVtZ2l9OS47NfizMl2u5KhMnRkjwVkFWnYTuMf31URPuWXPPAlE/iv1NwrHJQbMaH2A1r+hopUe7t9KyziqwyhQ06vzbO6o+f0tf2YJPaK7Pa5wWakBm7rDaELYHgMXSozPI+9Iozq0AjXSOnPF1iujrA+lfG8D5CrIVdaVEs3kjnqrl2WQYozm9SDWQHu/zQZnrsuLxlWQ3vNPbfoWMkcRDfL5Xutts3XXkQVDpRbWQbzahUWt8R6XGKAFYUFW51da3B+JWpySFDrqNbPIq8QLGk19jksM0KKZE1miTXhYbZmlSwOzumvFyM1bbQWYqIkaLUuOWss8VpBSVnf4HsiBQlPWKJOm1+G9clopVhKRcyp1qSmkIBtYW0mpdVkdUeWUy00L5EQ+R2X0UgrL8npipH4XyzTLawQZaenCOjDAgbIERPn33rXUNUpOmaO6zKxXb2mrvI4bQUcOcEcKkvqhemhTuxBY5tWWcOZBmjbpLSfMlilG9Z3VZdQPokbQjxQkokEt8lo5LhHSRaUizYIZBUtmwhuVp0lR00ZtEfdIOFKQUeFGAqMgSYKQzsfKMqlRWYpHNFvwn9WL8o6Ib5eCnOA9j1thGWdw6sR191vCQYilVWbLWkvzWVvXIL7bNYKUjGYewmi5Z5GspGddEAkA3PujDX7HC7Jcd5IESizmkmW93mdwghVeSII42mAY1TJxosAR27bH8YLkfozeB60tmST8r43+cp6HuE4qRslSBtVVpSYm1P82+o16/eg+FMcL8nl4DUiNNNYipYzY7z2zzqf54Jr5m6YOiGUazgBBnftJ0vU0v2m5QpCoZZCe29v6rZXvWF5rVV/tu/bqPbpWs0xTPm/mio5EP1vmQAxSHlwhyBGW2Th1Z+OitZQSkKlqkmeOEhI4GU7SqUXr/z0JJcgVjcAVyqgT9iyoNE3M21KiRMwRDsIi1W1fL3FIrOMqSxlKkCsDHJx7WkGeUbCh9xtiAEKW4RlR5WYtUX5Hta/3fSWhBGmBJLLKCb335o6tcnt103xIzSBGFeLII5BCsVyUZ1gEX7zvKzlekCOkluGl5b5S3B7p4jTapbfMpukxikhrn7E6oSItpBJU9BV5D3XB28IVp5ahbTeJRZ79Xnsrq8UprcPVgkQxcltHjBIFWmF+atBhtEZHtVC9crUuMlWM3KlGPY/k1BMlXmlwq2SLk8sjjHYzarFQOv5oRLeIsGrXCyOIsRXE0Qwys+d5s8XJ5ZEabAZ37dEzI0S7cC+F2mdmbdYStWaQGT1nFVe7rFYNTw1alPQWxCXPQCUUIOeciHkjMrg0YqUBuFqQVh9zlgJGefass43W3DTLKeW9WsuDTFnzEuNqrhakBGqqWG8eSbWEkvXTXrIC5d76N60Q6zKo0WNu2Z6L+B6ubAqSSasj9DovtdMg1kHrdDHKvSWlmFHLQaM2qgcN6TzTcxHfwyKnIIVwLN0o6qqds43cY0r96t+1nW6UylbCXSKgeiYrQNYjBTmBs9A8EkfPEngmJ3CWQ7SuJJKei6pZa0QkWliQgpzAcQOpgZjaWmrnfNp7Ws/ldnbU0sOsXVAuKmIRH3FvTQoSCHXuJukMyDmPZXqZNshSR3m15e5GCnIRqCwTCrXVkaSXtcqkWjCqu19ei7RgO5GCBMMN0pQW00KcFnNWrotKsdSeGUGRSUGCQcx3UB0L0clboMp7g2CUlDnPeq0kBakElab2PH+sZblM0rIiqNzQVZTvplkzpT4LeZ3V/S8pSCXoyGJZbi+NTZulgqif5LraNeW+h8Tio1L3rO9/+QYpJREhWUBHBWUooOeKs4wmafknkRaSAWUkt7Zao6wfFKgAS+mWatzOXv2srl9JWkgGVuuFiHpoRFTP5TQZMFTr7bkQz73eKuOIQgqSiEda2Oh3qtvHXVAvg0it58xSAUcu9QzKtSvEsdI1TkESQX+klsBanW9mcWbWrSeYVsR2lLYmjYhyrq1zVqNGiS1JQS5ilj/KFUCrM4+ut3b7JFDXJU9m+6BOpAk7si4awVACKLPAEHI3BOdeTyFG6jsv2wty1UjaWzuMSM8aj+aJyFxSboTVSygRv9f2guSC+tg7jOTUZZrZ+qGUWUCoR0SheHGdIDUh/d6/oZEmhHPuo0RTJcsFmvuTCwXJYRR44e7q0D5Xeh/VSiHEkwLUk4IcMBIaYlcH95mta2cDw80iiRi0mZGCHGC19sh95sjKWQwMO3bkFsh0PS9SkAKkHxbpimrrIrnXMrjkwQ7eQgpSgFVUslUGJfUNNUCgdmWg7ruRFCQQi8AIRXCU50rd5cSXFOQlrJgPJ3xSkAVRO1lEyxWxTieQgiyI2MlWJScka0hBBme2KyQ5ixRk8i92tsA71/15UpBuRDohbrdOG3X7lgUpyA7IBXfPYygQu/o52UIe7C4yDinIDpSzXqj3ntChTniHHUhBColmRZIzSEECsUypQxOxTkkK0oWI7l7EOiUpyCQJRQoySQLBFmS6OkliR1rIJAlECjJJApGCTJJApCCTJBApyAXkonzSIwW5gBMi1Tmo2MAWZH6I5Hn0f2YgaZMWMnHhBK/AgxRkkgSC+xeUfz/P8790P5KExX+pF37SlUiSOKTLmiSBSEEmSSBSkEkSiBRkkgQiBZkkgUhBJkkgUpBJEogUZJIEIgWZJIH4P61R5hscLXkBAAAAAElFTkSuQmCC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2173" y="3138715"/>
            <a:ext cx="1596502" cy="1666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431" y="3162524"/>
            <a:ext cx="1584672" cy="1654175"/>
          </a:xfrm>
          <a:prstGeom prst="rect">
            <a:avLst/>
          </a:prstGeom>
        </p:spPr>
      </p:pic>
      <p:sp>
        <p:nvSpPr>
          <p:cNvPr id="13" name="AutoShape 6" descr="data:image/png;base64,iVBORw0KGgoAAAANSUhEUgAAAOQAAADuCAYAAAApzKvrAAAABHNCSVQICAgIfAhkiAAAAAlwSFlzAAALEgAACxIB0t1+/AAAFFlJREFUeJztnUuyHScMhvumvARnHO9/VxmnvIaTSbqMCQ89fgkB+iZJ+XTTNM2PhBDcr8/n8yRJEoM/VlcgSZJfpCCTJBApyCQJRAoySQKRgkySQKQgkyQQKcgkCUQKMkkCkYJMkkB841z8/fv3z8+fP63qkiTH8vl8vijXsSzkjx8/RJVJkoTG8S4rNVe3vK6+J/N97ci2/Z3jBfn1RfIUfruuvodaRsIn2/Z3jhfk6aSFOYsUpDNoAaWFOYtrBUkRhoX1QQsoLeRZsAV5SgcohdF7px2szw51TOhcayFLEJ36lIEqEje2aQoSRFoqPDe2aQoyuZaIFvhoQUZs8Ih1upWIFvhoQUZscK86eQk/BxgsRwtydzSd3XMwSlHiYAsyotXhYNF5rDrkDm399fW1tJ6nDQbXrUNSOw/nPXcQzqmc1vbpsnaoPzRHoLsPWkiyLXhcI0hux6iv54zEq0dtbxGMnre6LUp2GByuESS3Y0TqSBw+n49L3cvOzX3eKmHs8E2vEeRqvDqhV6fTPEczHTidpYK8aV62w+i8ip3WZq374VJBrpqX7S7uU/D+Dog+ZD14XOmyWrhM2jJuHCTSa/g/VwqyJsLIuaJz3jgIoEG34ZGCHJ0g17vuRtJC8Wj1F3QbHinI0QlyvetO4vaBhgq3nTz6y5GCvJ1dBhrJmblIIrZTClLJ21lOsEpRo54RhVOCbLcU5H9IG/XtLJJOEynF7XnWd/wogxp3kEW2m5sgozR2D6vOGCnPc7XgZlBOAvSsx4r2ctsPeevJbqP39job9rR2O5mt9kOe9pEo77PzO+84EKzm6Dnkyg4RqTOucMctn9siUntrOFqQK+ckO1u2FpJFcUmba4JrJ4jyaEGWWBzd4VnWjkgGpd49n88nlEW24hpB1iD+nkeUDjJLFaT+2+h3bXBKi/YwrV0Gxy0FKW1czS73Fkjxau6bpQqO/q0nVuTWOK74LdjFem4pyJVLL1Ki1pkqYCkUca8WSyTruaUgazxP6UY/K1JnsGC12F5GbnuUOj7PIYJsNajVH1tFf7wo2SlaLHN6JXPgmlYUNpIQX44QZAvOqQBW87vV23s8BU5NN6vrxJ0jj/5NUk60QTCMIK0bxmI09JgbUaxD5L8AXVvOuk6jZY7ZvyP6zOrocc039yd2sO48o+DCqFNIfqPWZ/Ts0TMonTrKHkJpovbrYo7eVXIebIRBakQYQVqDXKSWlse9n3LN28l686P6996cleJqjpZKkOJ4f7Ocr1tcjyCMyyolUr6q1+6NuqxSbHVHblmo0fU96jJbc3SKm9kqL/kF20J6NCTHtYiwtsgZ0bX1ra2apK1qiyq1blRXmeuW3yzWkNuvVuSdapglNqP2NJZC4MzNeiKRuoX1+9birsttWU/pGqDHN/dMiq/Zeg5pMZJKJ/4W801Uqh9nfigpkxos672P1COi3Kd9N8t7Wmw/h0Qzs3YelBaFasU0dbZ+59a7tFxvLie6tinIBqtEWbt2ZT1mmTBa18+yc7fmiLUwrZ6PKterP6QgO0hEKU0fa0U96zlib84o7SjcBXkto4HEIkcYjddcNwUJpI56UlLrNIvVVgvdVnnAvbLL31ABsNVIv4uLICM0kATt5J4S7rcM1kjL9HRfey6rdk5MIWK/dBEk8gNHaURNPSwsG7pdvNq5l3CgmTLU/0959qzcsHPI1ZEt6+dTG76XgkYpl/MOnPogOw1iqUZKaTU5GUCWgSGvfr/dHNJ6pLJYg9JYRM59aFFKdlZI3rMlrNqV5b7XasMhZTtB7tTQ1iF9LbNOTp0Pa2mV3XJlKUGy8r/1v8+IMB0KLUhpwyKepblXGz3VwLWoM6w7KSflkLp2OcuN7Qk3wsAZWpCIpGNLV2t0r2VyAXKettoqzFIOe8sknCT2nvBWzpN7hBYkAs9Rr7aMK7NPqO6oV/sgPZDn6Qd8OEKtr/cYvGeE3O2xK57ROAqIb4Wy9FRRUO/rTQkskuQpoHRxvIWUwmngHVK/IjMTwkh40tQ79PfK3R5gJK5LSSTL+Dzx6jPDIzNHe48HxwhSO+L1MkYoz4z6caPWqwVlLXd2v9RT6d23wuvZSpCSuQa3HE4ZO3T4k1xpajocN4JMXT7hlCnFTJCWOwa8y2lF8nYQ4/Ng2sxyCQcNJUWRG4mlXodoIzNB7tJhKdR5q1HfbRfR9NB6QNRAz8rlqBlbuazPs3+nsyTqQNGDm5RPod6TSi1HG9RDsZ0gtZN/KSvT4TSsHsBQVu/9f877cJLUvfJ2Z2wnyBlR0+t2Z8fdKi/SrW+9Miw5TpASLLdPRQCZ+7oDtWWURF5bZXqwpSC1neOWvXUvqEhrFKSJG+/AGnlw2VKQ2s7hvWYZFW56YAQQ385j25n0/i0FqYEbbYtkGdCsejcPcWu3xHkO+iXXCZKTyBxZjN4WC9kWkdt1NdcJkkoUF63HqZ3aWvg5h9yQyB9sFZHaBCFaqxMTtOWlIDucaoGi4z2/RH9nbXkpyIrTAznRQbd9b1tVme+KPl5EQwqyIsXYBukmrkZ6eJpH/VOQBVE6TESsz9XhPgdh1SImTKQgk6vhWEcP7ykF+R85d4wBYqNwTe9c1vp37c6U0BuUI5GuqJ5dBivpt0bkuV65QVnCLp0pKjsdc6k9gW51nrP5mTrISltuPj5VtKvOIZKySvhc62jVZ8zP1Dm1o0dnJ6tWoj2ATFueBGQ7b+WyataLeo2W1tEW60V3zZEumvkmpw4cthIkldHR8wkfTdtx52Roq849QqSuD6JcDkcKkkMKNQ71ifGcc1UlJ9jNDkJesTPkakHuOMfyxruNpG4qRbzcoyG5z0JwtSBPQXMSdySo83nUIDET8YoB+1pBnhTMmbleUrzbyPt7zAayFf3jaEHu7JKOosIUUJ1p5zbckaMFOeqU0a1jr36UuRJSRNHbiQK3LfPk8kSNRSc6QYwjUNFaJCnIwzhpbtzC+rzU3t8AQfw5AgpXCvL0edHp76dBmtmTf0ogEaNJJ+Nco0U677UQR+sUgVz2SFyI4tKW7uGKOo2WODhZQkiuFGSUDokG2bF3bSNLwXgMHEcLUruWtxM7/GWnHpoE8NnvEgGtnEceLchdWX2MRMT81dV41fFoQUZc+KUQvX5oIp2L+jztJHSvOh4jSM9RNtqIjj4mxXNAsJ7zIUC61DOOEaRnuDqiBTs9mMP9pojTALZILvf42wvaa6N2quhEs/yWcAI3nu3CFmSkIxaS/dn1+1uJ9BiXlcpJVuA9gwYVWY3U4RGMFve1C/95pg6RCMcCIlkVWfRgVbpc5D5wnCAjN7aE2Z7O094XQW0BNcL39hyOE+SMU7J3djgRfvZM6qFT2s3Xmmwd7wHvaEF6ukReYXntvS1WJ3aP/s3qUOKoU5vlyx6WeB7hx93ypK3HTWfmSN9VetAxtU0s2m75ssctRB3Iotarx4pAkGey+dEu647MOtwJA2JrTjjr9Jw5HffPF4zunwV10H/+IAW5ITu7q3UHf/+fcqw/6vklFNdVeg6PhCsFGdnKIOY2iGdZYf1MTbCmFmA5WFDcVsS7hRJkZKFwsHiP17LsbB25cN9V+04ta/2K8cpDrnYLMPTQvIf0rFDuM6Jn5kQaMKRpdpJ3CCXI25gFFMprTkgds97kO/MgRuWOzmHtBW64x4lQuFaQVm4lB+oHQwookuWJxOgsHs8UxaMTA3pYNbDFXlG0GHf5fhbzx5HryZ0q5PYrIDtYiR3qyMF7Qd/CW/H4Jldm6kQ/LhEdUS3LXIH1IVGt9ULNxmevJY4WV7qs0UGfD7TaVfU4sU06gLWCOeWA7T1wX2khZ6x8R24SevTvYRXosqwHMkOI+/5HWUiNu1MS+R1r0LmdSFBinAVXKEsdEhdWmxPLLeN5DgvqSDpeFPGt2hBrCceNHG1O1px/M3I/R4MxN8ijPaPn5TiXdcdsEKv9d1Heb4Z03yLl9/Ka1lqjZq8lJal8GwupPZahx4rFdg2e24o8iTB35A7OnEBOmCgrCo8QcnSkbiq1w+ywzPE88rkjog7agat+jra8beeQCAvwzi+8rYnlfBH1PtIyqK4c5Tkad5XrKb0DmNRzq7+ptP3CClKzry065UeTjK4WSc2jMqRZNhIXm+o2opeD0NF26b1hBYnewsS9x2LLU80ooVlSHioBgLsWqnlOHXChRDm13xc52Nf11XooYQWpQbr8gVwQbpVvWd6KwJgUTV2pbvBs90avTO27a+fuRwqyx8xKRc9x7YHMfdXMHam87SytL8dlpwZ/VqbLlRyVqTNjJDirQMtuAvf4vproKbfsmSeByH+l/kbhuMSAGa0P0Po3VLTSw/1baRlHdRgFanp1ns0dNb+/5c8soUd0t8cVLis1YFN3GE0I22PgQonxeeQdaVSHVqBGWmeu2HpllPWhlO9tgFwFucq6UqKZ3FFv9bIMUozRvB7EGmjvt9ngzHV50bgK0nv+qU3fQuYookE+32u9bbbuOrJgqNTCOohXu7CoNd7jEgO0ICzI6vxKi/sjUYtTkkJHvWYWeZV4QaOpz3GJAVo0cyJLtAkPqy2zdGlgVnetGLl5q60AEzVRo2XJUWuZxwpSyuoO3wM5UGjKGmXS9Dq8V04rxUoick6lLjWFFGQDaysptS6rI6qccrlpgZzI56iMXkphWV5PjNTvYplmeY0gIy1dWAcGOFCWgCj/3ruWukbJKXNUl5n16i1tlddxI+jIAe5IQVI/VA9tahcCy7zaEs48SNMmveWE2TLFqL6zuoz6QdQI+pGCRDSoRV4rxyVCuqhUpFkwo2DJTHij8jQpatqoLeIeCUcKMircSGAUJEkQ0vlYWSY1KkvxiGYL/rN6Ud4R8e1SkBO853ErLOMMTp247n5LOAixtMpsWWtpPmvrGsR3u0aQktHMQxgt9yySlfSsCyIBgHt/tMHveEGW606SQInFXLKs1/sMTrDCC0kQRxsMo1omThQ4Ytv2OF6Q3I/R+6C1JZOE/7XRX87zENdJxShZyqC6qtTEhPrfRr9Rrx/dh+J4QT4PrwGpkcZapJQR+71n1vk0H1wzf9PUAbFMwxkgqHM/Sbqe5jctVwgStQzSc3tbv7XyHctrreqrfddevUfXapZpyufNXNGR6GfLHIhByoMrBDnCMhun7mxctJZSAjJVTfLMUUICJ8NJOrVo/b8noQS5ohG4Qhl1wp4FlaaJeVtKlIg5wkFYpLrt6yUOiXVcZSlDCXJlgINzTyvIMwo29H5DDEDIMjwjqtysJcrvqPb1vq8klCAtkERWOaH33tyxVW6vbpoPqRnEqEIceQRSKJaL8gyL4Iv3fSXHC3KE1DK8tNxXitsjXZxGu/SW2TQ9RhFp7TNWJ1SkhVSCir4i76EueFu44tQytO0msciz32tvZbU4pXW4WpAoRm7riFGiQCvMTw06jNboqBaqV67WRaaKkTvVqOeRnHqixCsNbpVscXJ5hNFuRi0WSscfjegWEVbtemEEMbaCOJpBZvY8b7Y4uTxSg83grj16ZoRoF+6lUPvMrM1aotYMMqPnrOJql9Wq4alBi5LegrjkGaiEAuScEzFvRAaXRqw0AFcL0upjzlLAKM+edbbRmptmOaW8V2t5kClrXmJczdWClEBNFevNI6mWULJ+2ktWoNxb/6YVYl0GNXrMLdtzEd/DlU1BMml1hF7npXYaxDponS5GubekFDNqOWjURvWgIZ1nei7ie1jkFKQQjqUbRV21c7aRe0ypX/27ttONUtlKuEsEVM9kBch6pCAncBaaR+LoWQLP5ATOcojWlUTSc1E1a42IRAsLUpATOG4gNRBTW0vtnE97T+u53M6OWnqYtQvKRUUs4iPurUlBAqHO3SSdATnnsUwv0wZZ6iivttzdSEEuApVlQqG2OpL0slaZVAtGdffLa5EWbCdSkGC4QZrSYlqI02LOynVRKZbaMyMoMilIMIj5DqpjITp5C1R5bxCMkjLnWa+VpCCVoNLUnueXtSyXSVpWBJUbuory3TRrptRnIa+zuv8lBakEHVksy+2lsWmzVBD1k1xXu6bc95BYfFTqnvX9L98gpSQiJAvoqKAMBfRccZbRJC3/JNJCMqCM5NZWa5T1gwIVYCndUo3b2auf1fUrSQvJwGq9EFEPjYjquZwmA4ZqvT0X4rnXW2UcUUhBEvFICxv9TnX7uAvqZRCp9ZxZKuDIpZ5BuXaFOFa6xilIIuiP1BJYq/PNLM7MuvUE04rYjtLWpBFRzrV1zmrUKLElKchFzPJHuQJodebR9dZunwTquuTJbB/UiTRhR9ZFIxhKAGUWGELuhuDc6ynESH3nZXtBrhpJe2uHEelZ49E8EZlLyo2wegkl4vfaXpBcUB97h5GcukwzWz+UMgsI9YgoFC+uE6QmpN/7NzTShHDOfZRoqmS5QHN/cqEgOYwCL9xdHdrnSu+jWimEeFKAelKQA0ZCQ+zq4D6zde1sYLhZJBGDNjNSkAOs1h65zxxZOYuBYceO3AKZrudFClKA9MMiXVFtXST3WgaXPNjBW0hBCrCKSrbKoKS+oQYI1K4M1H03koIEYhEYoQiO8lypu5z4koK8hBXz4YRPCrIgaieLaLki1ukEUpAFETvZquSEZA0pyODMdoUkZ5GCTP7HzhZ457o/TwrSjUgnxO3WaaNu37IgBdkBueDueQwFYlc/J1vIg91FxiEF2YFy1gv13hM61AnvsAMpSCHRrEhyBilIIJYpdWgi1ilJQboQ0d2LWKckBZkkoUhBJkkg2IJMVydJ7EgLmSSBSEEmSSBSkEkSiBRkkgQiBbmAXJRPeqQgF3BCpDoHFRvYgswPkTyP/s8MJG3SQiYunOAVeJCCTJJAfDF3Y//zPM/fdtVJkiP56/P5/Em5kCXIJElsSZc1SQKRgkySQKQgkyQQKcgkCUQKMkkCkYJMkkCkIJMkECnIJAlECjJJAvEvMU1IyGR4LScAAAAASUVORK5CYII=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777" y="3192463"/>
            <a:ext cx="1538034" cy="1605492"/>
          </a:xfrm>
          <a:prstGeom prst="rect">
            <a:avLst/>
          </a:prstGeom>
        </p:spPr>
      </p:pic>
      <p:sp>
        <p:nvSpPr>
          <p:cNvPr id="15" name="AutoShape 8" descr="data:image/png;base64,iVBORw0KGgoAAAANSUhEUgAAAOQAAADuCAYAAAApzKvrAAAABHNCSVQICAgIfAhkiAAAAAlwSFlzAAALEgAACxIB0t1+/AAADSBJREFUeJztnVuy5CYWRbkdNY8eRHn+I6hBVP/XHLI/bGyZQhKPc2ADa0U4wr7OTCHE4vDW1+fzCQCgwX9mJwAA/gEhAYRASAAhEBJACIQEEAIhAYRASAAhEBJACIQEEOJbzYe/vr4+379/90oLwJb8/Pkz/Pr166vks1VChhDCjx8/6lMEcDB//PFH8Werhfz6+gqfzyd8fRUJDwAV0IcEEAIhAYRASAAhEBJACIQEEAIhAYRASAAhEBJACIQEEAIhAYRASAAhEBK64FxfWxASumCTgS0ICSAEQgIIgZAAQiAkgBAICSAEQm6M8pSEctpmgpAb4zkl0SsU0yV5EBKaQCgfEBJACIQEEAIhN4QBk3VByA2hf7cuCOkIkQpqQUhHWiMVIp/LNkIqF+LatNHkPJdthFQuxLPSplxJQZ5thITfUa6kIA9CHkZL1CTSjgMhN+NNnpao2fIdS4lPqhAQcjN6m6kWhd/6hb7xJcEngJDwLyxE8ui7ntIfRkj4m9Wj0OrpDwEh4cLqUWj19IeAkFl2qGlnMzMPV35+32YnQBG1mrZ3kKRk5DX9TPxb63Vn5qHa86sBIYWJQtQWsKtcJd/NCRv/lhN1NtajuEogpCix0L0Vvuvnrly/Y1l476Kt9/k9XvejBkIKkJMu/nf69zvxRhXSu+u0RtKSaLezgCkM6ghQU3hbvpf7rjVp0/rz+fz9z1N63iqc01g+Qu7an7je113hrWFmBE37tE/PrDay7vb8l4+QOz2MK2m/0Po+R0aia/S0Eqi1qa4egZePkLtxjYae/cPRFVkqomdl84R1xWDN8hFyJyyapq3X9OZu0GoWs69/BxFyArn+YQhzConCBL5FRaQa8WpByAlc+4dpM+5uq9GOAxiRXFO2dkFDbrS255CxWflMk9WBt2ZgWuji9MC1z5j+E/+uPijRS67l8PZZa3lmVnpESAfuhv7volzvcZG7Rc2apmzv9IkaRMjB9BaUdAmZx3TI7Cicthie0jM7rdYgpDOjophVwfSQvDUN18X1dxWF5y6YGSAkuGJZUVj/7uyKJwdCOnCtzWcv+p5N73K/3LI7xchmBUIa07qH0fL6KlilJZWyZiTW+vreIKQhSjIoYLlm9e7v1zz3yv+RlStCGjE7MqZpUfgdr/5j/O3rgM/d51YDIQ1QWkGjko4QfE8q2HUfJUJ2oiTj7tyd/ZNGypVByE4UZbRK0wqFfLdIiZCNrP7gVWk5ROu6smeFSuQJhKwkXdalzGqT50+bmJ/SklsbbPXSoNEgZAMryLgiJYvuayJor1AznjNCVrBKZNydt5PsQgjLNl8RspDVHmwIa0byktceWP+mEghZgNKkvxcqhdZy7Wv820qREiEhhLBmNM2x+n0g5AMrjah6Mjq6eCzZWyVKIuQLK8u4QgHM8ZbnrXKtICVCghw90pSMwCqDkBl22j1wGneDOKuc3IeQIMeIilBVSoRMYBDnd0bnh7csylNYCAlyjJJFMUoiJLyiWHBLKEm32r0h5AWaq3lWzJOSNCs2XRHyL9RqShhHzbP3LicIeUGttjyV0hftzKhEvcsIQv7FbjKuHPFLn4XnIVqzQMig8zDgT0Y/D6XKGCE3Rqmg1TAj3SoreI4XkpHVNal5oavFb1l8p4TjhUTGNbF8btdX35XOXXpF1OWEVGhWrMDuFY31jpCa/PLM2+WE3HFkzRrL+1LOo9a01ZShp2t4iLmckAARr0g1c8ndsUIymFPGaXlUcjbs0997OVbIXTmluTobIqQxp9X8LZz6FuiSEVQiJBSzemUzM/2zK4MjhZyd6V7QL/43rSfTzeRIIXfFcrJ610qrBt5+BV1YRsjZkcKbJ9lmtjQQErKoR0hPYWZWRkcKuWPtby3QjDxSrwRGcJyQuz70HZYUjqwESs/cGc1xQu7KSSOsvUvblM7QSTlKyF2jozWniK3IUUIqHvtnwUnRMWW3SvYoIeP7HmEfniqinkoqV05GlJ2jhNyVk6KjRWugdUBnRD4fJ+RJhbeWma0HtZbLrPQcJ6Tag+/Bsgk+ux9qfe0RUdSD44SEPKu0HErS2VpJpd9jLesAVil40E7rM1YoG8cJuRO7TuPcURqxrCLbNX9HRcujhNyl8J44fTPjfmmyOnNaIR7NiFeR137OMlqO4Cghd4mQIWjeC2n6k55K4Cghd4iQs6cn1LF8xq39x57nc5SQsC6e0x0W17YCIRdihwjfQs/84Gp5hpBClOzh27m5WirPWx5cf2e1/EJIId4Kzw6nAjyRu79rOi3fCanKcUIqFsQ3PAZyViq4Ma0t0x6rcZSQKz6oHUdVa1bc1LwF2TqfZizAOEpI0MBDHIvPKICQosTaefd+4yha8rFm8MgKhDyI3Zq+V3a5t+OEXOXBnbaTI6WldXAXsVoi2awR3eOEXIFdm5Ze26dqR2GVOVJI5QK/46hqpOa+akZXLa+bfmf0szhSSGV2lbGmErSSsff/12LxewgpglfUVm4NWPB2LuvT/SsutjhaSJXC6imjSsS1bIKWfqf1/uPvcWLAIFQKaeT0EdVI7S6Op37ejMqIJusDKyxE9m6mrnh/aZpnNeVbVv/QZH2gdJXFrGarZw0+W8QrNQW/5vh+r4OQa54L85AOvHX8rVGJXiMoaYrH/LfedPx0Xat9lx4cLeRoOe5qX5XBJUtGnkNTe6JAyRuzniKoJ8cKOaqv8nTNt7/XoCa1x1GM8bfS/PIcwU3xrlCPFTLFs+k6U3YF3pqPo+YDvcYVLNN/tJCtNW0NTwXO8s1VO2E9r7gSRwsZgv+bcr3e8BvZsZC23k/tc8tNW+Tyc2SFd7yQOVoPyB0dqdQiY0t+zVjBEynp546u8I4X8qnv+FRT5obqRz64WFCUomNNWlrOWq09lc/ilAB2ezhhPcI2U4Zdmqlpft7hfb/x90fvDslxjJBPjF4c0MvqMno0VXcZyT5GyNULsSpe/eza08dbV+a8LVIfzTFClqAcJWecEVqCx2lupZ+xXnBg+blWEPIvFGrHOxQHcFqo7QteP58ToXcReGnfseWarSCkOIpR0ZrWEdZR88UjQcgLioM7qpHRcs6xdalb74J0xXxFyATFh6RI6brQ+O+1TVXPA6jSprDSM0fIDLOj5OzrW9C7/K1lt0jtgVaK+YyQjXjU4CP2Z/amu3YjcUsEal0tU7LkMU2PUnQMASFv6dnk2sqIwjGr39VyRk0rpVMmajKGgJBZZjwoxcKR0jJlUTvpbpUPT+uTFZuqEYS8wXvDsnKhmEFJxOo9MCv9/4rPACEfsHpoUcBrH3FmRPTYypR+tnUBwBM90yDXRQBKS+VSEPKFUimv0qURMAo4envWHTULu2sHmqxX4+T+3rKpvCXvZ0TQb8OvuCl3u81nYZGO0fdy18wsGXW1HMiZuVSRCFlAlG3GyOssWlbieDRVe/M03kdN2mY+R4SE32htqvWcGODFapUkTdZCVJdaeVB7fxaT/16kfWD150eE7ODaHFJIx4xreI/YWqC8MicFISu59idVBnIsrt/SP24Z/BiZX9bX4kwdUWIhLBmy98J6t3ztYu7WyNg7+V+DtficqbMQPUdOtBRCy8JRu5i7dVrA6uiON2Z3IXpAyA6sjn+Y3eStoaUZOHKpYMuxHEogZCelc5Q70DMdMqKpqtCf7wUhDUgLQclSrztU5W4dwCm9l56+eG5RwipL5VIQ0ohrM6llg23vTgTPwtTz214jsGmaVlwqmAMhDWltvuZ2IChMtLfu+I/UNlPfWhrpZ3vTpwhCGnOdErnDo3a3Jo32rZHrCYvtVIp51wNCOvEk5YhCZNGEbUnnm0RPXP//W4W2m4gRhHRk9Ahsy86Gu99omdp4oyYiPu3431XGEBDSnZGFp3cnfKvIIyJWTRdgZdjtMYCnEVglvAZveijZraGcp7UQIY0oWZydNmEVavaeJrV3+nOV2E7y5SBCGlG7G11lYKKnieqV/hVaE14g5CTSUdhVtiR5ViQnixihyTqRa5SZ0fxrARl9IUIKkJNSZS+fd9N61wn+VoiQQqQRc/bxGN7NU5V+tBJESEFyUtYOGlmmw4oZfebVQEhh7o7VWK0wr7B2VwWEXISnM2+UCngubTUL05XuZQYIuSBv6zxHn+z2lrZSTpcxBITchnSkNido71rVu/NqEMmOr8r9a58QaFrsQMnm3/jv0M/n8ynKSCLkofRsDvaCip55yC1RWLTewukyhoCQW+KxuRjGgJBAZBICIQGEQEgAIRAS6EMKgZBAH1IIhAQQAiEBhEDIidB3gxSEnAh9N0hBSAAhEBJACIQEEAIhAYRASAAhEBJACIQEEAIhAYRASAAhEBJACIQEEAIhAYRASAAhEBJACIQEEAIhAYRASAAhEBJACIQEEAIhAYRASAAhal/Y+iuE8D9OSwOo4r+lH6x6pTkA+EKTFUAIhAQQAiEBhEBIACEQEkAIhAQQAiEBhEBIACEQEkCI/wNXIrPu2GvaiAAAAABJRU5ErkJggg==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273" y="3192463"/>
            <a:ext cx="1525601" cy="15925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1050" y="1362116"/>
            <a:ext cx="1609549" cy="168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8" grpId="0"/>
      <p:bldP spid="196619" grpId="0"/>
      <p:bldP spid="196617" grpId="0"/>
      <p:bldP spid="19663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6275" y="1266825"/>
            <a:ext cx="7772400" cy="428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ca-ES" sz="2000" dirty="0" err="1">
                <a:latin typeface="Arial Narrow" charset="0"/>
              </a:rPr>
              <a:t>Determine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the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operator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applied</a:t>
            </a:r>
            <a:r>
              <a:rPr lang="ca-ES" sz="2000" dirty="0">
                <a:latin typeface="Arial Narrow" charset="0"/>
              </a:rPr>
              <a:t>:</a:t>
            </a:r>
          </a:p>
        </p:txBody>
      </p:sp>
      <p:pic>
        <p:nvPicPr>
          <p:cNvPr id="77828" name="Picture 4" descr="Pelota"/>
          <p:cNvPicPr>
            <a:picLocks noChangeAspect="1" noChangeArrowheads="1"/>
          </p:cNvPicPr>
          <p:nvPr/>
        </p:nvPicPr>
        <p:blipFill rotWithShape="1">
          <a:blip r:embed="rId3"/>
          <a:srcRect r="21448"/>
          <a:stretch/>
        </p:blipFill>
        <p:spPr bwMode="auto">
          <a:xfrm>
            <a:off x="365125" y="1771650"/>
            <a:ext cx="1561274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5423936" y="3454400"/>
            <a:ext cx="19224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Laplacian</a:t>
            </a:r>
            <a:r>
              <a:rPr lang="ca-ES" sz="1200" b="1" dirty="0">
                <a:latin typeface="Arial Narrow" charset="0"/>
              </a:rPr>
              <a:t> of a </a:t>
            </a:r>
            <a:r>
              <a:rPr lang="ca-ES" sz="1200" b="1" dirty="0" err="1">
                <a:latin typeface="Arial Narrow" charset="0"/>
              </a:rPr>
              <a:t>Gaussian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i="1" dirty="0">
                <a:latin typeface="Arial Narrow" charset="0"/>
              </a:rPr>
              <a:t>im2=</a:t>
            </a:r>
            <a:r>
              <a:rPr lang="ca-ES" sz="1200" i="1" dirty="0" err="1">
                <a:latin typeface="Arial Narrow" charset="0"/>
              </a:rPr>
              <a:t>filters.laplace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im</a:t>
            </a:r>
            <a:r>
              <a:rPr lang="ca-ES" sz="1200" i="1" dirty="0">
                <a:latin typeface="Arial Narrow" charset="0"/>
              </a:rPr>
              <a:t>)</a:t>
            </a:r>
          </a:p>
        </p:txBody>
      </p:sp>
      <p:sp>
        <p:nvSpPr>
          <p:cNvPr id="198670" name="Text Box 14"/>
          <p:cNvSpPr txBox="1">
            <a:spLocks noChangeArrowheads="1"/>
          </p:cNvSpPr>
          <p:nvPr/>
        </p:nvSpPr>
        <p:spPr bwMode="auto">
          <a:xfrm>
            <a:off x="4207643" y="5974643"/>
            <a:ext cx="21320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Canny</a:t>
            </a:r>
            <a:r>
              <a:rPr lang="ca-ES" sz="1200" b="1" dirty="0">
                <a:latin typeface="Arial Narrow" charset="0"/>
              </a:rPr>
              <a:t> sigma=4</a:t>
            </a: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i="1" dirty="0">
                <a:latin typeface="Arial Narrow" charset="0"/>
              </a:rPr>
              <a:t>im2=</a:t>
            </a:r>
            <a:r>
              <a:rPr lang="ca-ES" sz="1200" i="1" dirty="0" err="1">
                <a:latin typeface="Arial Narrow" charset="0"/>
              </a:rPr>
              <a:t>feature.canny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im</a:t>
            </a:r>
            <a:r>
              <a:rPr lang="ca-ES" sz="1200" i="1" dirty="0">
                <a:latin typeface="Arial Narrow" charset="0"/>
              </a:rPr>
              <a:t>, sigma=4)</a:t>
            </a:r>
          </a:p>
        </p:txBody>
      </p:sp>
      <p:sp>
        <p:nvSpPr>
          <p:cNvPr id="198671" name="Text Box 15"/>
          <p:cNvSpPr txBox="1">
            <a:spLocks noChangeArrowheads="1"/>
          </p:cNvSpPr>
          <p:nvPr/>
        </p:nvSpPr>
        <p:spPr bwMode="auto">
          <a:xfrm>
            <a:off x="6477793" y="5943600"/>
            <a:ext cx="21320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Canny</a:t>
            </a:r>
            <a:r>
              <a:rPr lang="ca-ES" sz="1200" b="1" dirty="0">
                <a:latin typeface="Arial Narrow" charset="0"/>
              </a:rPr>
              <a:t> sigma=6.5</a:t>
            </a: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dirty="0">
                <a:latin typeface="Arial Narrow" charset="0"/>
              </a:rPr>
              <a:t>im2=</a:t>
            </a:r>
            <a:r>
              <a:rPr lang="ca-ES" sz="1200" dirty="0" err="1">
                <a:latin typeface="Arial Narrow" charset="0"/>
              </a:rPr>
              <a:t>feature.canny</a:t>
            </a:r>
            <a:r>
              <a:rPr lang="ca-ES" sz="1200" dirty="0">
                <a:latin typeface="Arial Narrow" charset="0"/>
              </a:rPr>
              <a:t>(</a:t>
            </a:r>
            <a:r>
              <a:rPr lang="ca-ES" sz="1200" dirty="0" err="1">
                <a:latin typeface="Arial Narrow" charset="0"/>
              </a:rPr>
              <a:t>im</a:t>
            </a:r>
            <a:r>
              <a:rPr lang="ca-ES" sz="1200" dirty="0">
                <a:latin typeface="Arial Narrow" charset="0"/>
              </a:rPr>
              <a:t>, sigma=6.5)</a:t>
            </a:r>
          </a:p>
        </p:txBody>
      </p:sp>
      <p:sp>
        <p:nvSpPr>
          <p:cNvPr id="198673" name="Text Box 17"/>
          <p:cNvSpPr txBox="1">
            <a:spLocks noChangeArrowheads="1"/>
          </p:cNvSpPr>
          <p:nvPr/>
        </p:nvSpPr>
        <p:spPr bwMode="auto">
          <a:xfrm>
            <a:off x="2514600" y="3429000"/>
            <a:ext cx="188224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Sobel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i="1" dirty="0">
                <a:latin typeface="Arial Narrow" charset="0"/>
              </a:rPr>
              <a:t>im2=</a:t>
            </a:r>
            <a:r>
              <a:rPr lang="ca-ES" sz="1200" i="1" dirty="0" err="1">
                <a:latin typeface="Arial Narrow" charset="0"/>
              </a:rPr>
              <a:t>filters.sobel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im</a:t>
            </a:r>
            <a:r>
              <a:rPr lang="ca-ES" sz="1200" i="1" dirty="0">
                <a:latin typeface="Arial Narrow" charset="0"/>
              </a:rPr>
              <a:t>)</a:t>
            </a:r>
          </a:p>
          <a:p>
            <a:pPr eaLnBrk="1" hangingPunct="1"/>
            <a:endParaRPr lang="ca-ES" sz="1200" i="1" dirty="0">
              <a:latin typeface="Arial Narrow" charset="0"/>
            </a:endParaRPr>
          </a:p>
          <a:p>
            <a:pPr eaLnBrk="1" hangingPunct="1"/>
            <a:r>
              <a:rPr lang="ca-ES" sz="1200" i="1" dirty="0" err="1">
                <a:latin typeface="Arial Narrow" charset="0"/>
              </a:rPr>
              <a:t>fig</a:t>
            </a:r>
            <a:r>
              <a:rPr lang="ca-ES" sz="1200" i="1" dirty="0">
                <a:latin typeface="Arial Narrow" charset="0"/>
              </a:rPr>
              <a:t>=</a:t>
            </a:r>
            <a:r>
              <a:rPr lang="ca-ES" sz="1200" i="1" dirty="0" err="1">
                <a:latin typeface="Arial Narrow" charset="0"/>
              </a:rPr>
              <a:t>plt.imshow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abs</a:t>
            </a:r>
            <a:r>
              <a:rPr lang="ca-ES" sz="1200" i="1" dirty="0">
                <a:latin typeface="Arial Narrow" charset="0"/>
              </a:rPr>
              <a:t>(im2)&gt;10.5)</a:t>
            </a:r>
          </a:p>
        </p:txBody>
      </p:sp>
      <p:sp>
        <p:nvSpPr>
          <p:cNvPr id="144396" name="Text Box 19"/>
          <p:cNvSpPr txBox="1">
            <a:spLocks noChangeArrowheads="1"/>
          </p:cNvSpPr>
          <p:nvPr/>
        </p:nvSpPr>
        <p:spPr bwMode="auto">
          <a:xfrm>
            <a:off x="479425" y="3408363"/>
            <a:ext cx="1061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>
                <a:latin typeface="Arial Narrow" charset="0"/>
              </a:rPr>
              <a:t>Original </a:t>
            </a:r>
            <a:r>
              <a:rPr lang="ca-ES" sz="1200" b="1" dirty="0" err="1">
                <a:latin typeface="Arial Narrow" charset="0"/>
              </a:rPr>
              <a:t>image</a:t>
            </a:r>
            <a:endParaRPr lang="ca-ES" sz="1200" b="1" dirty="0">
              <a:latin typeface="Arial Narrow" charset="0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229600" cy="1362075"/>
          </a:xfrm>
        </p:spPr>
        <p:txBody>
          <a:bodyPr/>
          <a:lstStyle/>
          <a:p>
            <a:r>
              <a:rPr lang="ca-ES" dirty="0" err="1">
                <a:latin typeface="Arial Narrow" charset="0"/>
              </a:rPr>
              <a:t>Exercices</a:t>
            </a:r>
            <a:r>
              <a:rPr lang="ca-ES" dirty="0">
                <a:latin typeface="Arial Narrow" charset="0"/>
              </a:rPr>
              <a:t> (</a:t>
            </a:r>
            <a:r>
              <a:rPr lang="ca-ES" dirty="0" err="1">
                <a:latin typeface="Arial Narrow" charset="0"/>
              </a:rPr>
              <a:t>comparison</a:t>
            </a:r>
            <a:r>
              <a:rPr lang="ca-ES" dirty="0">
                <a:latin typeface="Arial Narrow" charset="0"/>
              </a:rPr>
              <a:t>)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448F20A-BC05-604E-999E-E5BD9D27A943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093" y="1706915"/>
            <a:ext cx="1624214" cy="1695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437" y="1645811"/>
            <a:ext cx="1682750" cy="1756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174" y="4406284"/>
            <a:ext cx="1385951" cy="1446738"/>
          </a:xfrm>
          <a:prstGeom prst="rect">
            <a:avLst/>
          </a:prstGeom>
        </p:spPr>
      </p:pic>
      <p:sp>
        <p:nvSpPr>
          <p:cNvPr id="8" name="AutoShape 2" descr="data:image/png;base64,iVBORw0KGgoAAAANSUhEUgAAAOQAAADuCAYAAAApzKvrAAAABHNCSVQICAgIfAhkiAAAAAlwSFlzAAALEgAACxIB0t1+/AAADkRJREFUeJztndu55LgNhNH+nMcGMfmHMEH43Tm0H2bl0WhbLV4Aogqs//X0kUgQBfCu1/v9NiEEBv/KLoAQ4jcSpBBASJBCACFBCgGEBCkEEBKkEEBIkEIAIUEKAYQEKQQQ/+758ev1ev/48cPMzH7+/BlSICEq8n6/Xy2/e/VsnXu9XtpnJ8QArYJUl1UIICRIIYCQIIUAQoIUAggJUgggJEghgJAghQBCghQCCAlSCCAkSCGAkCCFAEKCFAIICVKIE9n3FEuQYjve73e68O4oLUhkw48yWp/DFtXs0cq57q/Xy16vz6ehXq9Xqo26Digzcmd4Vkbrc/6/9/tdzi53HHXtqe9ZlKvtVDpDrjAmU8Y5Z4kdsuVM4MkKWOUy5OrIlhFNz0Lqjfxez46s892zewTm0QvIEGWZKzyyuhjX968sw1OdZ53yzjeOZ0bZ/Fu5W+rk3SX3qOc2d+pkC/ETGWXaaVx4R7TdZ2zcKsilXdaniDvyPEQnzJqpy7SHlxhG64AYmEegyJCsxs4QCIKtervvI3a6+u2qCbxSGXIE1CzYwpEpV5YfwVbXMWbr70ffUwnoZQ9mMYpYqvoFtCArsHpiB+l5mWNpViRIcQtqFnoS3BEIGIUpQTbA0rCoAsqgd7scChLkhbP4jijL2LCCE2hBpmxdOr1zNMqyZFRGqgdIaEGuIEI82Ud4kPDewhaxTa+VFYEAfh0yCoQFdJELYraFyJCrZsRaD6l60Ls4fsA6OxhNxIbxmS2bUaRnyNZM9XQCoIWVR3euz2t9P1rERiGiPUaJ3IGVupcVscsgsPAeWmT5HOwXlK/dRkTUZcTCw09YlrCWd1nRDSJqEX2zwdOtCr3vhZjUQaQnSyqjxjF740Hmjp2R90qQH+g1pLL+nkS0uwR5Q8+MrBBeSJBfkNi4Yey5pK9DIpN1DaIHM7fgZVyPIX4hQQ6C4KTfhDNTvpZNGh7vEf9EgiQkWxDnbYHoPQU2JMgBVi8wX50exfk/lSM7WLAjQQLDmH3OZWUsfw8RgVmzrICsOpESzbX8mrV+RhlygMir6iOfn8354HbVOs4iQQKwk5NeM+YOde6BTpCV1sicvqpEa4Por2gxQiXISg3HLCRvdAfRb+gmdZ6m2u9AaXD0c3lZdhq98iST7TeX3xmgdWcJSmN7NqR3dsnOVtnvb6W1jL11ofgcnVl7F+9pjJl4hUPoe5Gz7gjI9Rn8fF6Nz9H18mSojE/ErXofshP3ktFOT6yYw6DqsrKxchLKexMBQrcRpft6HvdHtyVFlzXqxuqKC/yVZqIP0DLlCLC3zu0C0z0u6KBkyhVsK8ioW8gQornnHaZIZJVn5Xu3FeSBt7GzxXiAJqZZUOwaTblZ1l68LuH1epa4Z4dhwPYZ0gs0MXqMuxjGbscwocpHirbPkLMgjBl35m4rJWubKEMOgjKB8w3kso3Q85Uz1mxJIUhUx0ItFyqrRcIoSnhBIhoVPTN64r0RfhXHrhpE//kGvCDRYGtgwdVm8IJEykTZX1MagckZI2DLlNCCZDGi4IDBn2AFiTZOQyvPjkR+HgEFyHXIGeeP2DUTddrkCovTsLL6jOWIL8IJ0mN3CQO6hr8ms20IJ0g0R1wZUdHqjshse0RkyfPzZp8LO4ZEgGESQIzhfTGYF1CCRBMA2xKHaAO5TaEEiQRacBC+oIpSgvxAJTGiOt4oPYv8T79DbGcoQSI5D1JZRAyIO3igBGmGEbUkxn1Aa2s4QR5RK+sEOEJAEGtBanO4dUizvT6LLfqp7AtQGfJuO9n5y0iR0azaflUPWyFlj15a2xJpLAklyJbvcghRGShBthB5/b8Evy8obZ8qyNku6PV/UbodCHgEmN2CFIL/LJ/U8TzRwHrfi1gHW1BZniGPSZqIT6fNnqEUe4MgXLox5BWJSVSCWpAel06xdWla8ahTRbs8kR3gqQUpRDWoBbljBG+h+oaAyLJlbxKgFqQHEnVtsgXWy/aCFAIJWkFW75aN4jVJtXPPIbPuEILsFUZFIQlhBiLI3ojE9r2GlXh+on1nsmwAIchRZkRZdf2xOtXbjVqQB4rov/AaV1d2eHToBSnn+YWCki9ZQyJ6QZpJlAeaXeWnhCDN+jOEHI+T6u1WRpC7o9nVz7CNiSXIAmiTRB0kSPF/0DPJ6qCRYQ8JsgCazKkD3EXJT1FQjvMnu1xmNZod0et1BUqQ3xyDwWlELDu0P1SX9ZvBIy7FYmeX7DgKYztDCVL0UVVIn+itK6MYzSRIWrRv9RnGukmQhFQX0pWR4MNqHxpBsnZBkGF12spQCNJbjOyOuNM2uZHeAEvdPkEhSDN+EXnB7GziGVhBen6UpxJe2ZHFpiPlZKnbJ2AFyWzUKJQd6wMrSPEnXlmNKTuOBCDPoKUbAyaofAudpxiZ2Gky56CMIEUbLNlxFPb6bStIlmjq2cVkctadNgOc2VaQLHg5GUsAMuMqqzcSJCjv99vNMZkmcg6yx49ZNpMggWETkRe71tusmCB7GhJ5VtYzOrNlx9GlDqY6fqOUICsgMWKQZTcJEggkh8xit61yVyRIEI5stmt2NBsTVrUgtrUgURw2wqlQ6saI5+x2L+UEyRYxIzIjmw3Mak7mjJRtuSAZnSWKKFsgO+knkISV7Z8pGTK70meyyuKdGc/PZGO0zFF1zbThckEeTogkypUcXUrvRmcV48wn6SPItmHaGDKy4uhij6h7tiMJH1IndRBmF1dl66jMeDybFaTuKoId02dZEYwQzVHHimOeGXZo+15SBRnpoD2NHVWOc1aMiuisTj3TW6g6fjQDyJDVx5LRjYzgRCuJalMEXzEDEKRZ3Fiyx1m9vpVxzlrRwYZVjLNlj5ihRgHq+5CZHN3cp8a+Nt7596sEIjH6g2JPiAzpxVUskZEvalz4BLMYZ6k8djx4dU5+4OT2IJAdHrlsLcxO5ERNjK2w6fv9bnpJqQxZGaRxjohDY8gLiBmIPTOaYY4dEe2qDPkBpGyEVJZRZuuww9jxYBtB9m4UQBBC5KaC1SCOHRGBEWSkgUYaNVMEK9YxV7HzRM4IMIKMAnGL1i7Ifv2UFuSsQ6zuulbKjGZza7U7Zkez4oI043DuyKNZWcwEsp0zK8yyR+vWtdVElqtaRjxAXOIww8+OZsUzJLLxK82gXpmpU/XTHE9ACdJzzObZAF7lWnUSJJPZrmrk5nEGm0PuZUXtWoyWC7U+nqAGGpRyUe9lRVmYv6Kr7r+D2FU1yxdjD5CCNMMVZe+1GSxdpRlmewC7LnF8AlaQZpiiZGvgaNDa5wC1XE/ALHvcgbgccg4USOVajUe76NLoP4HOkAfKlHgwOz0yFII0+y1KJGEiBooVeIlR2fGfUH39CvG7IEfjI5UpCs9u+ifhzAZcdjGaEWXIK2gCQAsU3ng7+6dnIW5GX03K168QnhEBYrd6hoidRd62qTa5lpYhr5cK94LaAFW6sFGO7vk8dht/Im3ZA3VSwIOzKBHLd/CtfMjlNsu37V0wmC0T/DpkBl6NjbpemVGmbAF58s1+Z6GO1FeCDObahc2O6hlb+TzFmGnHFvvNlgvytEcm0ZF8tUNVyUxZQvR6L/Vpj1YOY3meoYxu8FVrqRWvBcmqy8r3lsuQoxEtw3kjlhQqCdAsr07e7y2dIUezS+//RWcxz2wpMfK/16xghjyYne06P0fjvbUgTNwEPLdmhmwNIEf2mZ71Wjl+KL79roWKYuyBTpAZrBTJeZmk0ja8J85C3GHy5g6tQzaQscB/956oHSJZIFyHibBGfCBBNoLSnURwGi8QuogHKOVQl7UDFFEyg3Q3LeJarQRpeMshVUHonl5BKotZgS7rOcKtiLxoDYjMtT1QbLfCT0bfQZshP1V45VlEZcl7kLqld0SLcbQnQLUxoKeRW8cGM2MItPFHJugCPIhss2/Pbt0YQCHIUSOenUTiuadVTF67n7LIEuPff68hyEwj7saTLzDbKrutWwUJP6njbUSN/e5hFtyZaxtHz+x6ih1akBFRTd3X+jBfTQI7yxopmlU3n+20F3VHInwUMkNWyWDnOlwnTtgnSHYmckYZTpBVM4qEWIuotoMTZPau/xV36ggO7naBRbYhnCB78RSRxCLOZBy7g5rUGemuZi6LVBnrintGMuLMsAtGkCPOHTHebC1D1bGuyAVGkEiZpkVso2MJCbk+M+dmIQSJ5qRPBp0pb4+I0ewi4oEQJCLZGVti5GbUfyAEme38PayYyEE8WS/G6A2sEIJkAXlWVRkVk21uDFjNqsxoNtZjWHlbwijIZUNBgmwk8sY579vPUDe1r/wkAyvUO3VQu4+f+Jb9POuBaBOUS6ZHmCn7yP+mCXJ0I8DTjd5IDnkuL1K5ovl0QJiRq7/1XHUyOimXJsiRfYLffhd9iXHvljozXkecpUq9r/VovTRthtQua4+IMmc4WzKzGd79ozvT6y+zQdQrCKePISuMnyRAbrzE5OEH6YJsISs7tjSUxIjJw5WMf/xmtg23ueQKAQmOm09Xp3jPwno+j0KQq0Wx+6RMJUYmZlqJ6LlBbAzwPFnhNdOKcDZT4BI1jIIQ5DdYshRLOcU8kcEXXpC9RK9HChF5EodiDLkLnwIJQ+ZFPgXjTXRdIQTZc4/NioafWRzuvZPn/Hs2p97t3OYK/4MQZCseW+yi6d3V0/K8nt8jg5pJW228ouzlxpCzRNyXc71kt6dhr79HGh8jiquH87G3lg3jK0gXZOQZwwyij1ehgRQgeujpbq/M7OmCrAirk47SWl+UwNTbPivLDf8FZSEqEPUF5f+a2X/6iyPE1vzV+sOuDCmEiEVjSCGAkCCFAEKCFAIICVIIICRIIYCQIIUAQoIUAggJUgggJEghgPgfqBcEUf5pK04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93" y="4341722"/>
            <a:ext cx="14478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7" grpId="0"/>
      <p:bldP spid="198670" grpId="0"/>
      <p:bldP spid="198671" grpId="0"/>
      <p:bldP spid="19867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7E2E-E8C8-C74C-97D1-DAEE4E5B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Canny edge detector Limitations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C748E-726D-2344-8C32-96CF88AB9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Canny detector only focuses on local changes and it has no semantic understanding.</a:t>
            </a:r>
          </a:p>
          <a:p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CAE06-D50B-5A4D-BC2E-36F3D38E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A2E79-EAC9-E344-AAF0-BD880D27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E1B9-BD1F-124B-9B43-93C03977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98DC2-16C2-6944-AA65-E90C6DB1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01225"/>
            <a:ext cx="2463800" cy="1855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5F10CD-5AC5-FC43-89C6-774D3DA4280B}"/>
              </a:ext>
            </a:extLst>
          </p:cNvPr>
          <p:cNvSpPr txBox="1"/>
          <p:nvPr/>
        </p:nvSpPr>
        <p:spPr>
          <a:xfrm>
            <a:off x="762000" y="4422814"/>
            <a:ext cx="6172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  <a:latin typeface="Helvetica" pitchFamily="2" charset="0"/>
              </a:rPr>
              <a:t>Canny Edge detector fails in this case as it has no understanding of the content of the image.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14356-367E-5344-9346-86F6AB3AC8C5}"/>
              </a:ext>
            </a:extLst>
          </p:cNvPr>
          <p:cNvSpPr txBox="1"/>
          <p:nvPr/>
        </p:nvSpPr>
        <p:spPr>
          <a:xfrm>
            <a:off x="228600" y="5715000"/>
            <a:ext cx="868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There are alternatives as the one in OpenCV: Holistically-Nested Edge Detection (HED), an end-to-end deep neural network. [Saining </a:t>
            </a:r>
            <a:r>
              <a:rPr lang="en-GB" dirty="0" err="1">
                <a:effectLst/>
                <a:latin typeface="Helvetica" pitchFamily="2" charset="0"/>
              </a:rPr>
              <a:t>Xie</a:t>
            </a:r>
            <a:r>
              <a:rPr lang="en-GB" dirty="0">
                <a:effectLst/>
                <a:latin typeface="Helvetica" pitchFamily="2" charset="0"/>
              </a:rPr>
              <a:t>, </a:t>
            </a:r>
            <a:r>
              <a:rPr lang="en-GB" dirty="0" err="1">
                <a:effectLst/>
                <a:latin typeface="Helvetica" pitchFamily="2" charset="0"/>
              </a:rPr>
              <a:t>Zhuowen</a:t>
            </a:r>
            <a:r>
              <a:rPr lang="en-GB" dirty="0">
                <a:effectLst/>
                <a:latin typeface="Helvetica" pitchFamily="2" charset="0"/>
              </a:rPr>
              <a:t> Tu “HED” 2015]</a:t>
            </a:r>
          </a:p>
        </p:txBody>
      </p:sp>
    </p:spTree>
    <p:extLst>
      <p:ext uri="{BB962C8B-B14F-4D97-AF65-F5344CB8AC3E}">
        <p14:creationId xmlns:p14="http://schemas.microsoft.com/office/powerpoint/2010/main" val="2383275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15" descr="6397129TeraWhiteMug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/>
          <a:stretch>
            <a:fillRect/>
          </a:stretch>
        </p:blipFill>
        <p:spPr bwMode="auto">
          <a:xfrm>
            <a:off x="777874" y="3862389"/>
            <a:ext cx="2005013" cy="2005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4148" name="Picture 3"/>
          <p:cNvPicPr>
            <a:picLocks noChangeAspect="1" noChangeArrowheads="1"/>
          </p:cNvPicPr>
          <p:nvPr/>
        </p:nvPicPr>
        <p:blipFill>
          <a:blip r:embed="rId4" cstate="print"/>
          <a:srcRect l="45624" t="26752" r="46667" b="54103"/>
          <a:stretch>
            <a:fillRect/>
          </a:stretch>
        </p:blipFill>
        <p:spPr bwMode="auto">
          <a:xfrm>
            <a:off x="755650" y="1089025"/>
            <a:ext cx="17367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9" name="Picture 7" descr="340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6813" y="1125538"/>
            <a:ext cx="17954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0" name="Picture 9" descr="1361061556_5dc21bd4a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29124" y="4005263"/>
            <a:ext cx="2563713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1" name="Picture 11" descr="6204982-l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77038" y="3897313"/>
            <a:ext cx="1970087" cy="197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2" name="Picture 13" descr="NYBG_Tree%20Shadow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35750" y="1089025"/>
            <a:ext cx="1938338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16"/>
          <p:cNvSpPr txBox="1">
            <a:spLocks noChangeArrowheads="1"/>
          </p:cNvSpPr>
          <p:nvPr/>
        </p:nvSpPr>
        <p:spPr bwMode="auto">
          <a:xfrm>
            <a:off x="971550" y="582771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Background</a:t>
            </a:r>
          </a:p>
        </p:txBody>
      </p:sp>
      <p:sp>
        <p:nvSpPr>
          <p:cNvPr id="134154" name="Text Box 17"/>
          <p:cNvSpPr txBox="1">
            <a:spLocks noChangeArrowheads="1"/>
          </p:cNvSpPr>
          <p:nvPr/>
        </p:nvSpPr>
        <p:spPr bwMode="auto">
          <a:xfrm>
            <a:off x="4210050" y="582771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Texture</a:t>
            </a:r>
          </a:p>
        </p:txBody>
      </p:sp>
      <p:sp>
        <p:nvSpPr>
          <p:cNvPr id="134155" name="Text Box 18"/>
          <p:cNvSpPr txBox="1">
            <a:spLocks noChangeArrowheads="1"/>
          </p:cNvSpPr>
          <p:nvPr/>
        </p:nvSpPr>
        <p:spPr bwMode="auto">
          <a:xfrm>
            <a:off x="7056438" y="5791200"/>
            <a:ext cx="187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Shadows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 Narrow" charset="0"/>
              </a:rPr>
              <a:t>Low-level edges vs. perceived contours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14400" y="6324600"/>
            <a:ext cx="574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Canny edge detector distinguishing these contours?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63787CD-205F-354D-A1BA-7BB092F0D27C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z="3800" dirty="0"/>
              <a:t>Edge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857750"/>
          </a:xfrm>
        </p:spPr>
        <p:txBody>
          <a:bodyPr/>
          <a:lstStyle/>
          <a:p>
            <a:r>
              <a:rPr lang="en-US" sz="2400" b="1" dirty="0"/>
              <a:t>Goal</a:t>
            </a:r>
            <a:r>
              <a:rPr lang="en-US" sz="2400" dirty="0"/>
              <a:t>: map image from 2d array of pixels to a set of curves or line segments or contours.</a:t>
            </a:r>
          </a:p>
          <a:p>
            <a:r>
              <a:rPr lang="en-US" sz="2400" b="1" dirty="0"/>
              <a:t>Why?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Main idea</a:t>
            </a:r>
            <a:r>
              <a:rPr lang="en-US" sz="2400" dirty="0"/>
              <a:t>: look for strong gradients, post-process</a:t>
            </a:r>
          </a:p>
          <a:p>
            <a:endParaRPr lang="en-US" sz="2400" dirty="0"/>
          </a:p>
          <a:p>
            <a:pPr>
              <a:buFontTx/>
              <a:buNone/>
            </a:pPr>
            <a:endParaRPr lang="en-US" sz="2400" dirty="0"/>
          </a:p>
        </p:txBody>
      </p:sp>
      <p:graphicFrame>
        <p:nvGraphicFramePr>
          <p:cNvPr id="792578" name="Object 2">
            <a:hlinkClick r:id="rId4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235290"/>
              </p:ext>
            </p:extLst>
          </p:nvPr>
        </p:nvGraphicFramePr>
        <p:xfrm>
          <a:off x="884238" y="2795588"/>
          <a:ext cx="1947862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Bitmap Image" r:id="rId5" imgW="2161905" imgH="2324424" progId="PBrush">
                  <p:embed/>
                </p:oleObj>
              </mc:Choice>
              <mc:Fallback>
                <p:oleObj name="Bitmap Image" r:id="rId5" imgW="2161905" imgH="2324424" progId="PBrush">
                  <p:embed/>
                  <p:pic>
                    <p:nvPicPr>
                      <p:cNvPr id="792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795588"/>
                        <a:ext cx="1947862" cy="20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48013" y="2941638"/>
            <a:ext cx="57880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4449763" y="4284663"/>
            <a:ext cx="687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Figure from J. Shotton et al., PAMI 2007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3DD706B-0C80-D34A-8DC3-ABAA00A0145B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Low-level edges vs. perceived contours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5641975"/>
            <a:ext cx="7772400" cy="838200"/>
          </a:xfrm>
        </p:spPr>
        <p:txBody>
          <a:bodyPr/>
          <a:lstStyle/>
          <a:p>
            <a:pPr eaLnBrk="1" hangingPunct="1"/>
            <a:r>
              <a:rPr lang="en-US" sz="2400"/>
              <a:t>Berkeley segmentation database:</a:t>
            </a:r>
            <a:br>
              <a:rPr lang="en-US" sz="2400"/>
            </a:br>
            <a:r>
              <a:rPr lang="en-US" sz="1600">
                <a:hlinkClick r:id="rId3"/>
              </a:rPr>
              <a:t>http://www.eecs.berkeley.edu/Research/Projects/CS/vision/grouping/segbench/</a:t>
            </a:r>
            <a:endParaRPr lang="en-US" sz="1600"/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963" y="1603375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603375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4" name="Picture 6" descr="buffal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9650" y="1603375"/>
            <a:ext cx="2673350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5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66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7" name="Picture 9" descr="boy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89650" y="3557588"/>
            <a:ext cx="2667000" cy="1779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5178" name="Text Box 10"/>
          <p:cNvSpPr txBox="1">
            <a:spLocks noChangeArrowheads="1"/>
          </p:cNvSpPr>
          <p:nvPr/>
        </p:nvSpPr>
        <p:spPr bwMode="auto">
          <a:xfrm>
            <a:off x="1346200" y="1146175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image</a:t>
            </a:r>
          </a:p>
        </p:txBody>
      </p:sp>
      <p:sp>
        <p:nvSpPr>
          <p:cNvPr id="135179" name="Text Box 11"/>
          <p:cNvSpPr txBox="1">
            <a:spLocks noChangeArrowheads="1"/>
          </p:cNvSpPr>
          <p:nvPr/>
        </p:nvSpPr>
        <p:spPr bwMode="auto">
          <a:xfrm>
            <a:off x="3473450" y="1143000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human segmentation</a:t>
            </a:r>
          </a:p>
        </p:txBody>
      </p:sp>
      <p:sp>
        <p:nvSpPr>
          <p:cNvPr id="135180" name="Text Box 12"/>
          <p:cNvSpPr txBox="1">
            <a:spLocks noChangeArrowheads="1"/>
          </p:cNvSpPr>
          <p:nvPr/>
        </p:nvSpPr>
        <p:spPr bwMode="auto">
          <a:xfrm>
            <a:off x="6318250" y="1146175"/>
            <a:ext cx="213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gradient magnitude</a:t>
            </a:r>
          </a:p>
        </p:txBody>
      </p:sp>
      <p:sp>
        <p:nvSpPr>
          <p:cNvPr id="135181" name="Text Box 13"/>
          <p:cNvSpPr txBox="1">
            <a:spLocks noChangeArrowheads="1"/>
          </p:cNvSpPr>
          <p:nvPr/>
        </p:nvSpPr>
        <p:spPr bwMode="auto">
          <a:xfrm>
            <a:off x="7378700" y="6545263"/>
            <a:ext cx="3133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L. Lazebnik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1FE8946-000D-3340-8084-82831D055CB4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 cstate="print"/>
          <a:srcRect l="11667" t="13675" r="34167" b="10426"/>
          <a:stretch>
            <a:fillRect/>
          </a:stretch>
        </p:blipFill>
        <p:spPr bwMode="auto">
          <a:xfrm>
            <a:off x="2438400" y="1077438"/>
            <a:ext cx="6619875" cy="544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5" name="TextBox 4"/>
          <p:cNvSpPr txBox="1">
            <a:spLocks noChangeArrowheads="1"/>
          </p:cNvSpPr>
          <p:nvPr/>
        </p:nvSpPr>
        <p:spPr bwMode="auto">
          <a:xfrm>
            <a:off x="0" y="6488113"/>
            <a:ext cx="396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[D. Martin et al. PAMI 2004]</a:t>
            </a:r>
          </a:p>
        </p:txBody>
      </p:sp>
      <p:sp>
        <p:nvSpPr>
          <p:cNvPr id="136196" name="TextBox 5"/>
          <p:cNvSpPr txBox="1">
            <a:spLocks noChangeArrowheads="1"/>
          </p:cNvSpPr>
          <p:nvPr/>
        </p:nvSpPr>
        <p:spPr bwMode="auto">
          <a:xfrm>
            <a:off x="3889375" y="6487638"/>
            <a:ext cx="5330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Human-marked segment boundaries</a:t>
            </a:r>
          </a:p>
        </p:txBody>
      </p:sp>
      <p:sp>
        <p:nvSpPr>
          <p:cNvPr id="136197" name="TextBox 6"/>
          <p:cNvSpPr txBox="1">
            <a:spLocks noChangeArrowheads="1"/>
          </p:cNvSpPr>
          <p:nvPr/>
        </p:nvSpPr>
        <p:spPr bwMode="auto">
          <a:xfrm>
            <a:off x="152400" y="457200"/>
            <a:ext cx="922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Learn from humans which combination of features is most indicative of a “good” contour?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713919F-A634-714C-A28E-1427D2E61DA5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 derivative and its relation to the edges</a:t>
            </a:r>
          </a:p>
          <a:p>
            <a:endParaRPr lang="en-US" dirty="0"/>
          </a:p>
          <a:p>
            <a:pPr lvl="1"/>
            <a:r>
              <a:rPr lang="en-US" dirty="0"/>
              <a:t>How to implement different edge detectors and what is their difference?</a:t>
            </a:r>
          </a:p>
          <a:p>
            <a:pPr lvl="1"/>
            <a:r>
              <a:rPr lang="en-US" dirty="0"/>
              <a:t>First and second derivatives, image gradient and Laplacian</a:t>
            </a:r>
          </a:p>
          <a:p>
            <a:pPr lvl="1"/>
            <a:endParaRPr lang="en-US" dirty="0"/>
          </a:p>
          <a:p>
            <a:r>
              <a:rPr lang="en-US" dirty="0"/>
              <a:t>How to get image derivatives with a Gaussian</a:t>
            </a:r>
          </a:p>
          <a:p>
            <a:endParaRPr lang="en-US" dirty="0"/>
          </a:p>
          <a:p>
            <a:r>
              <a:rPr lang="en-US" dirty="0"/>
              <a:t>Canny edge detector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Application: hybrid images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67B2297-618E-E040-8E74-F0E95B439346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292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4" name="Picture 2"/>
          <p:cNvPicPr>
            <a:picLocks noChangeAspect="1" noChangeArrowheads="1"/>
          </p:cNvPicPr>
          <p:nvPr/>
        </p:nvPicPr>
        <p:blipFill>
          <a:blip r:embed="rId3" cstate="print"/>
          <a:srcRect l="17436" t="35606" r="15897" b="5316"/>
          <a:stretch>
            <a:fillRect/>
          </a:stretch>
        </p:blipFill>
        <p:spPr bwMode="auto">
          <a:xfrm>
            <a:off x="228600" y="1304925"/>
            <a:ext cx="8686800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5" name="TextBox 4"/>
          <p:cNvSpPr txBox="1">
            <a:spLocks noChangeArrowheads="1"/>
          </p:cNvSpPr>
          <p:nvPr/>
        </p:nvSpPr>
        <p:spPr bwMode="auto">
          <a:xfrm>
            <a:off x="3200400" y="6519863"/>
            <a:ext cx="7620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solidFill>
                  <a:srgbClr val="000000"/>
                </a:solidFill>
                <a:latin typeface="Calibri" pitchFamily="34" charset="0"/>
              </a:rPr>
              <a:t>Aude Oliva &amp; Antonio Torralba &amp; Philippe G Schyns, SIGGRAPH 2006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1500" y="152400"/>
            <a:ext cx="87677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>
              <a:defRPr/>
            </a:pPr>
            <a:r>
              <a:rPr lang="en-US" sz="4000" b="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Application: Hybrid Images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17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about low and high image frequencies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498" y="1738502"/>
            <a:ext cx="2040502" cy="18428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A0A8BC3-DC29-2D4F-A4C5-12B5503E28CA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38502"/>
            <a:ext cx="2040397" cy="1842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901" y="1738503"/>
            <a:ext cx="2040502" cy="1842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2" y="3967161"/>
            <a:ext cx="2040397" cy="18428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304" y="2819438"/>
            <a:ext cx="2040292" cy="17525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12001" t="8262" r="8000" b="9463"/>
          <a:stretch/>
        </p:blipFill>
        <p:spPr>
          <a:xfrm>
            <a:off x="2646179" y="4000498"/>
            <a:ext cx="2019951" cy="18428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13231" t="8572" r="10542" b="11428"/>
          <a:stretch/>
        </p:blipFill>
        <p:spPr>
          <a:xfrm>
            <a:off x="4790901" y="3995696"/>
            <a:ext cx="2040502" cy="18428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2712" y="5928795"/>
            <a:ext cx="8901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648"/>
                </a:solidFill>
                <a:latin typeface="Arial" charset="0"/>
              </a:rPr>
              <a:t>Low frequencies -&gt; pixel values that are changing slowly over space.</a:t>
            </a:r>
          </a:p>
          <a:p>
            <a:r>
              <a:rPr lang="en-US" dirty="0">
                <a:solidFill>
                  <a:srgbClr val="434648"/>
                </a:solidFill>
                <a:latin typeface="Arial" charset="0"/>
              </a:rPr>
              <a:t>High frequency -&gt; pixel values that are rapidly changing in space.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7086600" y="47244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of 50 frequencies</a:t>
            </a:r>
          </a:p>
        </p:txBody>
      </p:sp>
    </p:spTree>
    <p:extLst>
      <p:ext uri="{BB962C8B-B14F-4D97-AF65-F5344CB8AC3E}">
        <p14:creationId xmlns:p14="http://schemas.microsoft.com/office/powerpoint/2010/main" val="51184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-508" y="98140"/>
            <a:ext cx="8229600" cy="990600"/>
          </a:xfrm>
        </p:spPr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Application: Hybrid Images</a:t>
            </a:r>
          </a:p>
        </p:txBody>
      </p:sp>
      <p:sp>
        <p:nvSpPr>
          <p:cNvPr id="3082" name="Content Placeholder 2"/>
          <p:cNvSpPr>
            <a:spLocks noGrp="1"/>
          </p:cNvSpPr>
          <p:nvPr>
            <p:ph idx="1"/>
          </p:nvPr>
        </p:nvSpPr>
        <p:spPr>
          <a:xfrm>
            <a:off x="755068" y="6400800"/>
            <a:ext cx="8388932" cy="914400"/>
          </a:xfrm>
        </p:spPr>
        <p:txBody>
          <a:bodyPr>
            <a:normAutofit/>
          </a:bodyPr>
          <a:lstStyle/>
          <a:p>
            <a:pPr algn="ctr">
              <a:buFont typeface="Arial" pitchFamily="34" charset="0"/>
              <a:buNone/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Oliva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A.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Torralba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P.G.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Schyns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“Hybrid Images,”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SIGGRAPH 2006</a:t>
            </a:r>
            <a:endParaRPr lang="en-US" sz="1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3077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r="51695"/>
          <a:stretch/>
        </p:blipFill>
        <p:spPr bwMode="auto">
          <a:xfrm>
            <a:off x="76200" y="1957388"/>
            <a:ext cx="43434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TextBox 6"/>
          <p:cNvSpPr txBox="1">
            <a:spLocks noChangeArrowheads="1"/>
          </p:cNvSpPr>
          <p:nvPr/>
        </p:nvSpPr>
        <p:spPr bwMode="auto">
          <a:xfrm>
            <a:off x="1295400" y="990600"/>
            <a:ext cx="28216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</a:rPr>
              <a:t>Low image frequencies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905001" y="1752600"/>
            <a:ext cx="7620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1943894" y="5066506"/>
            <a:ext cx="685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4" name="TextBox 11"/>
          <p:cNvSpPr txBox="1">
            <a:spLocks noChangeArrowheads="1"/>
          </p:cNvSpPr>
          <p:nvPr/>
        </p:nvSpPr>
        <p:spPr bwMode="auto">
          <a:xfrm>
            <a:off x="1295400" y="5410200"/>
            <a:ext cx="2879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</a:rPr>
              <a:t>High image frequencies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871663" y="2133600"/>
            <a:ext cx="863600" cy="251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1908175" y="2528888"/>
          <a:ext cx="83343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Photo Editor Photo" r:id="rId6" imgW="4133333" imgH="2905531" progId="">
                  <p:embed/>
                </p:oleObj>
              </mc:Choice>
              <mc:Fallback>
                <p:oleObj name="Photo Editor Photo" r:id="rId6" imgW="4133333" imgH="2905531" progId="">
                  <p:embed/>
                  <p:pic>
                    <p:nvPicPr>
                      <p:cNvPr id="30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528888"/>
                        <a:ext cx="83343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" name="Picture 20" descr="log"/>
          <p:cNvPicPr>
            <a:picLocks noChangeAspect="1" noChangeArrowheads="1"/>
          </p:cNvPicPr>
          <p:nvPr/>
        </p:nvPicPr>
        <p:blipFill>
          <a:blip r:embed="rId8" cstate="print">
            <a:lum contrast="20000"/>
          </a:blip>
          <a:srcRect/>
          <a:stretch>
            <a:fillRect/>
          </a:stretch>
        </p:blipFill>
        <p:spPr bwMode="auto">
          <a:xfrm>
            <a:off x="1871663" y="3860800"/>
            <a:ext cx="836612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638800" y="312420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extract them?</a:t>
            </a:r>
          </a:p>
        </p:txBody>
      </p:sp>
    </p:spTree>
    <p:extLst>
      <p:ext uri="{BB962C8B-B14F-4D97-AF65-F5344CB8AC3E}">
        <p14:creationId xmlns:p14="http://schemas.microsoft.com/office/powerpoint/2010/main" val="256954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  <p:bldP spid="7066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-508" y="98140"/>
            <a:ext cx="8229600" cy="990600"/>
          </a:xfrm>
        </p:spPr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Application: Hybrid Images</a:t>
            </a:r>
          </a:p>
        </p:txBody>
      </p:sp>
      <p:sp>
        <p:nvSpPr>
          <p:cNvPr id="3082" name="Content Placeholder 2"/>
          <p:cNvSpPr>
            <a:spLocks noGrp="1"/>
          </p:cNvSpPr>
          <p:nvPr>
            <p:ph idx="1"/>
          </p:nvPr>
        </p:nvSpPr>
        <p:spPr>
          <a:xfrm>
            <a:off x="755068" y="6400800"/>
            <a:ext cx="8388932" cy="914400"/>
          </a:xfrm>
        </p:spPr>
        <p:txBody>
          <a:bodyPr>
            <a:normAutofit/>
          </a:bodyPr>
          <a:lstStyle/>
          <a:p>
            <a:pPr algn="ctr">
              <a:buFont typeface="Arial" pitchFamily="34" charset="0"/>
              <a:buNone/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Oliva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A.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Torralba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P.G.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Schyns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“Hybrid Images,”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SIGGRAPH 2006</a:t>
            </a:r>
            <a:endParaRPr lang="en-US" sz="1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3077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r="51695"/>
          <a:stretch/>
        </p:blipFill>
        <p:spPr bwMode="auto">
          <a:xfrm>
            <a:off x="76200" y="1957388"/>
            <a:ext cx="43434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TextBox 6"/>
          <p:cNvSpPr txBox="1">
            <a:spLocks noChangeArrowheads="1"/>
          </p:cNvSpPr>
          <p:nvPr/>
        </p:nvSpPr>
        <p:spPr bwMode="auto">
          <a:xfrm>
            <a:off x="1295400" y="990600"/>
            <a:ext cx="1979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</a:rPr>
              <a:t>Gaussian Filter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905001" y="1752600"/>
            <a:ext cx="7620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1942307" y="4880769"/>
            <a:ext cx="685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4" name="TextBox 11"/>
          <p:cNvSpPr txBox="1">
            <a:spLocks noChangeArrowheads="1"/>
          </p:cNvSpPr>
          <p:nvPr/>
        </p:nvSpPr>
        <p:spPr bwMode="auto">
          <a:xfrm>
            <a:off x="1066800" y="5239017"/>
            <a:ext cx="3581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</a:rPr>
              <a:t>Laplacian Filter or the difference btw the image and its low frequencies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871663" y="2133600"/>
            <a:ext cx="863600" cy="251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1908175" y="2528888"/>
          <a:ext cx="83343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Photo Editor Photo" r:id="rId6" imgW="4133333" imgH="2905531" progId="">
                  <p:embed/>
                </p:oleObj>
              </mc:Choice>
              <mc:Fallback>
                <p:oleObj name="Photo Editor Photo" r:id="rId6" imgW="4133333" imgH="2905531" progId="">
                  <p:embed/>
                  <p:pic>
                    <p:nvPicPr>
                      <p:cNvPr id="30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528888"/>
                        <a:ext cx="83343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" name="Picture 20" descr="log"/>
          <p:cNvPicPr>
            <a:picLocks noChangeAspect="1" noChangeArrowheads="1"/>
          </p:cNvPicPr>
          <p:nvPr/>
        </p:nvPicPr>
        <p:blipFill>
          <a:blip r:embed="rId8" cstate="print">
            <a:lum contrast="20000"/>
          </a:blip>
          <a:srcRect/>
          <a:stretch>
            <a:fillRect/>
          </a:stretch>
        </p:blipFill>
        <p:spPr bwMode="auto">
          <a:xfrm>
            <a:off x="1871663" y="3860800"/>
            <a:ext cx="836612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57800" y="2528888"/>
            <a:ext cx="3103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frequencies:</a:t>
            </a:r>
          </a:p>
          <a:p>
            <a:endParaRPr lang="en-US" dirty="0"/>
          </a:p>
          <a:p>
            <a:r>
              <a:rPr lang="en-US" dirty="0"/>
              <a:t>L(I1) -&gt; Gaussian smoothing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62562" y="4010025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frequencies:</a:t>
            </a:r>
          </a:p>
          <a:p>
            <a:endParaRPr lang="en-US" dirty="0"/>
          </a:p>
          <a:p>
            <a:r>
              <a:rPr lang="en-US" dirty="0"/>
              <a:t>H</a:t>
            </a:r>
            <a:r>
              <a:rPr lang="en-US"/>
              <a:t>(I2)=I2 </a:t>
            </a:r>
            <a:r>
              <a:rPr lang="en-US" dirty="0"/>
              <a:t>- L</a:t>
            </a:r>
            <a:r>
              <a:rPr lang="en-US"/>
              <a:t>(I2)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-508" y="98140"/>
            <a:ext cx="8229600" cy="990600"/>
          </a:xfrm>
        </p:spPr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Application: Hybrid Images</a:t>
            </a:r>
          </a:p>
        </p:txBody>
      </p:sp>
      <p:sp>
        <p:nvSpPr>
          <p:cNvPr id="3082" name="Content Placeholder 2"/>
          <p:cNvSpPr>
            <a:spLocks noGrp="1"/>
          </p:cNvSpPr>
          <p:nvPr>
            <p:ph idx="1"/>
          </p:nvPr>
        </p:nvSpPr>
        <p:spPr>
          <a:xfrm>
            <a:off x="755068" y="6400800"/>
            <a:ext cx="8388932" cy="914400"/>
          </a:xfrm>
        </p:spPr>
        <p:txBody>
          <a:bodyPr>
            <a:normAutofit/>
          </a:bodyPr>
          <a:lstStyle/>
          <a:p>
            <a:pPr algn="ctr">
              <a:buFont typeface="Arial" pitchFamily="34" charset="0"/>
              <a:buNone/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Oliva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A.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Torralba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P.G.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Schyns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“Hybrid Images,”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SIGGRAPH 2006</a:t>
            </a:r>
            <a:endParaRPr lang="en-US" sz="1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307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957388"/>
            <a:ext cx="89916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TextBox 6"/>
          <p:cNvSpPr txBox="1">
            <a:spLocks noChangeArrowheads="1"/>
          </p:cNvSpPr>
          <p:nvPr/>
        </p:nvSpPr>
        <p:spPr bwMode="auto">
          <a:xfrm>
            <a:off x="1295400" y="990600"/>
            <a:ext cx="20521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Low frequencies</a:t>
            </a:r>
            <a:endParaRPr lang="en-US" sz="2000" b="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905001" y="1752600"/>
            <a:ext cx="7620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1977788" y="4921015"/>
            <a:ext cx="685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4" name="TextBox 11"/>
          <p:cNvSpPr txBox="1">
            <a:spLocks noChangeArrowheads="1"/>
          </p:cNvSpPr>
          <p:nvPr/>
        </p:nvSpPr>
        <p:spPr bwMode="auto">
          <a:xfrm>
            <a:off x="1270379" y="5191095"/>
            <a:ext cx="21098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</a:rPr>
              <a:t>High frequencies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871663" y="2133600"/>
            <a:ext cx="863600" cy="251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1908175" y="2528888"/>
          <a:ext cx="83343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Photo Editor Photo" r:id="rId6" imgW="4133333" imgH="2905531" progId="">
                  <p:embed/>
                </p:oleObj>
              </mc:Choice>
              <mc:Fallback>
                <p:oleObj name="Photo Editor Photo" r:id="rId6" imgW="4133333" imgH="2905531" progId="">
                  <p:embed/>
                  <p:pic>
                    <p:nvPicPr>
                      <p:cNvPr id="30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528888"/>
                        <a:ext cx="83343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" name="Picture 20" descr="log"/>
          <p:cNvPicPr>
            <a:picLocks noChangeAspect="1" noChangeArrowheads="1"/>
          </p:cNvPicPr>
          <p:nvPr/>
        </p:nvPicPr>
        <p:blipFill>
          <a:blip r:embed="rId8" cstate="print">
            <a:lum contrast="20000"/>
          </a:blip>
          <a:srcRect/>
          <a:stretch>
            <a:fillRect/>
          </a:stretch>
        </p:blipFill>
        <p:spPr bwMode="auto">
          <a:xfrm>
            <a:off x="1871663" y="3860800"/>
            <a:ext cx="836612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4546979" y="5171655"/>
            <a:ext cx="298671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</a:rPr>
              <a:t>Hybrid image: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Hybrid(I1,I2)=L(I1)+H(I2)</a:t>
            </a:r>
            <a:endParaRPr lang="en-US" sz="2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938" y="6010831"/>
            <a:ext cx="901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order to emphasize the effect, use different </a:t>
            </a:r>
            <a:r>
              <a:rPr lang="en-US"/>
              <a:t>sigma parameters in the Gaussian</a:t>
            </a:r>
          </a:p>
        </p:txBody>
      </p:sp>
    </p:spTree>
    <p:extLst>
      <p:ext uri="{BB962C8B-B14F-4D97-AF65-F5344CB8AC3E}">
        <p14:creationId xmlns:p14="http://schemas.microsoft.com/office/powerpoint/2010/main" val="13025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  <p:bldP spid="70664" grpId="0"/>
      <p:bldP spid="1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90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129028" name="Picture 2"/>
          <p:cNvPicPr>
            <a:picLocks noChangeAspect="1" noChangeArrowheads="1"/>
          </p:cNvPicPr>
          <p:nvPr/>
        </p:nvPicPr>
        <p:blipFill>
          <a:blip r:embed="rId3" cstate="print"/>
          <a:srcRect l="17436" t="34441" r="16409" b="6117"/>
          <a:stretch>
            <a:fillRect/>
          </a:stretch>
        </p:blipFill>
        <p:spPr bwMode="auto">
          <a:xfrm>
            <a:off x="215900" y="836613"/>
            <a:ext cx="8686800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9" name="TextBox 5"/>
          <p:cNvSpPr txBox="1">
            <a:spLocks noChangeArrowheads="1"/>
          </p:cNvSpPr>
          <p:nvPr/>
        </p:nvSpPr>
        <p:spPr bwMode="auto">
          <a:xfrm>
            <a:off x="3200400" y="6519863"/>
            <a:ext cx="7620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solidFill>
                  <a:srgbClr val="000000"/>
                </a:solidFill>
                <a:latin typeface="Calibri" pitchFamily="34" charset="0"/>
              </a:rPr>
              <a:t>Aude Oliva &amp; Antonio Torralba &amp; Philippe G Schyns, SIGGRAPH 2006</a:t>
            </a:r>
          </a:p>
        </p:txBody>
      </p:sp>
    </p:spTree>
    <p:extLst>
      <p:ext uri="{BB962C8B-B14F-4D97-AF65-F5344CB8AC3E}">
        <p14:creationId xmlns:p14="http://schemas.microsoft.com/office/powerpoint/2010/main" val="28575614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57200"/>
            <a:ext cx="4419600" cy="6097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316" y="3048000"/>
            <a:ext cx="1104684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057400"/>
            <a:ext cx="2286000" cy="3153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564" y="3505200"/>
            <a:ext cx="382036" cy="527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52020" y="616530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1" dirty="0">
                <a:solidFill>
                  <a:srgbClr val="8A8AA3"/>
                </a:solidFill>
              </a:rPr>
              <a:t>http://</a:t>
            </a:r>
            <a:r>
              <a:rPr lang="en-US" sz="1600" b="0" i="1" dirty="0" err="1">
                <a:solidFill>
                  <a:srgbClr val="8A8AA3"/>
                </a:solidFill>
              </a:rPr>
              <a:t>cvcl.mit.edu/hybrid_gallery/gallery.html</a:t>
            </a:r>
            <a:endParaRPr lang="en-US" sz="1600" b="0" i="1" dirty="0">
              <a:solidFill>
                <a:srgbClr val="8A8A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8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AA3373D-8EED-4920-B938-7C7E1845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Why</a:t>
            </a:r>
            <a:r>
              <a:rPr lang="es-ES" dirty="0"/>
              <a:t> Edge </a:t>
            </a:r>
            <a:r>
              <a:rPr lang="es-ES" dirty="0" err="1"/>
              <a:t>detection</a:t>
            </a:r>
            <a:r>
              <a:rPr lang="es-ES" dirty="0"/>
              <a:t>?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2B482BE-8CE2-47DB-A670-DA5C178C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11:36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C2F3AC58-F87F-4792-8A66-2E603354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C62B3E9B-23B3-4429-BB18-D82ED5D0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BBD2B9AC-1ED9-46F9-BE74-4F7042FB3B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230851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74075D6A-96C6-4BDA-B26C-92AC94C2E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88" y="1304134"/>
            <a:ext cx="3962401" cy="24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5F247E26-65B0-4C8B-BC6A-D695D52DB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53"/>
          <a:stretch/>
        </p:blipFill>
        <p:spPr bwMode="auto">
          <a:xfrm>
            <a:off x="383063" y="3785397"/>
            <a:ext cx="2588737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and a liver.">
            <a:extLst>
              <a:ext uri="{FF2B5EF4-FFF2-40B4-BE49-F238E27FC236}">
                <a16:creationId xmlns:a16="http://schemas.microsoft.com/office/drawing/2014/main" id="{2C3A61D4-913F-4589-A99D-3496BFDEC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24" y="3886200"/>
            <a:ext cx="46004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0248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00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130052" name="Picture 2"/>
          <p:cNvPicPr>
            <a:picLocks noChangeAspect="1" noChangeArrowheads="1"/>
          </p:cNvPicPr>
          <p:nvPr/>
        </p:nvPicPr>
        <p:blipFill>
          <a:blip r:embed="rId3" cstate="print"/>
          <a:srcRect l="17436" t="16850" r="16409" b="5316"/>
          <a:stretch>
            <a:fillRect/>
          </a:stretch>
        </p:blipFill>
        <p:spPr bwMode="auto">
          <a:xfrm>
            <a:off x="228600" y="228600"/>
            <a:ext cx="8534400" cy="641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053" name="TextBox 4"/>
          <p:cNvSpPr txBox="1">
            <a:spLocks noChangeArrowheads="1"/>
          </p:cNvSpPr>
          <p:nvPr/>
        </p:nvSpPr>
        <p:spPr bwMode="auto">
          <a:xfrm>
            <a:off x="3239852" y="6581001"/>
            <a:ext cx="7620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 i="1" dirty="0" err="1">
                <a:solidFill>
                  <a:srgbClr val="8A8AA3"/>
                </a:solidFill>
              </a:rPr>
              <a:t>Aude</a:t>
            </a:r>
            <a:r>
              <a:rPr lang="en-US" sz="1200" b="0" i="1" dirty="0">
                <a:solidFill>
                  <a:srgbClr val="8A8AA3"/>
                </a:solidFill>
              </a:rPr>
              <a:t> </a:t>
            </a:r>
            <a:r>
              <a:rPr lang="en-US" sz="1200" b="0" i="1" dirty="0" err="1">
                <a:solidFill>
                  <a:srgbClr val="8A8AA3"/>
                </a:solidFill>
              </a:rPr>
              <a:t>Oliva</a:t>
            </a:r>
            <a:r>
              <a:rPr lang="en-US" sz="1200" b="0" i="1" dirty="0">
                <a:solidFill>
                  <a:srgbClr val="8A8AA3"/>
                </a:solidFill>
              </a:rPr>
              <a:t> &amp; Antonio </a:t>
            </a:r>
            <a:r>
              <a:rPr lang="en-US" sz="1200" b="0" i="1" dirty="0" err="1">
                <a:solidFill>
                  <a:srgbClr val="8A8AA3"/>
                </a:solidFill>
              </a:rPr>
              <a:t>Torralba</a:t>
            </a:r>
            <a:r>
              <a:rPr lang="en-US" sz="1200" b="0" i="1" dirty="0">
                <a:solidFill>
                  <a:srgbClr val="8A8AA3"/>
                </a:solidFill>
              </a:rPr>
              <a:t> &amp; Philippe G </a:t>
            </a:r>
            <a:r>
              <a:rPr lang="en-US" sz="1200" b="0" i="1" dirty="0" err="1">
                <a:solidFill>
                  <a:srgbClr val="8A8AA3"/>
                </a:solidFill>
              </a:rPr>
              <a:t>Schyns</a:t>
            </a:r>
            <a:r>
              <a:rPr lang="en-US" sz="1200" b="0" i="1" dirty="0">
                <a:solidFill>
                  <a:srgbClr val="8A8AA3"/>
                </a:solidFill>
              </a:rPr>
              <a:t>, SIGGRAPH 2006</a:t>
            </a:r>
          </a:p>
        </p:txBody>
      </p:sp>
    </p:spTree>
    <p:extLst>
      <p:ext uri="{BB962C8B-B14F-4D97-AF65-F5344CB8AC3E}">
        <p14:creationId xmlns:p14="http://schemas.microsoft.com/office/powerpoint/2010/main" val="3748572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>
          <a:xfrm>
            <a:off x="446088" y="76200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452596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/>
              <a:t>Filters allow local image neighborhood to influence our description and features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Smoothing to reduce noise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Derivatives to locate contrast, high image gradient</a:t>
            </a:r>
            <a:endParaRPr lang="en-US" sz="1600" dirty="0"/>
          </a:p>
          <a:p>
            <a:pPr marL="274320" lvl="1" indent="0">
              <a:spcBef>
                <a:spcPts val="600"/>
              </a:spcBef>
              <a:buNone/>
            </a:pPr>
            <a:endParaRPr lang="en-US" sz="1000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/>
              <a:t>Different edge detectors: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400" dirty="0" err="1"/>
              <a:t>Sobel</a:t>
            </a:r>
            <a:r>
              <a:rPr lang="en-US" sz="1400" dirty="0"/>
              <a:t> &amp; Prewitt – fast but sensitive to noise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400" dirty="0"/>
              <a:t>Convolution with the Gradient of a Gaussian – 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/>
              <a:t>Less fast but more robust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/>
              <a:t>Using different sigma allows to smooth more or less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/>
              <a:t>Zero-crossing with a Laplacian – assures closed contours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400" dirty="0"/>
              <a:t>Canny edge detector </a:t>
            </a:r>
            <a:r>
              <a:rPr lang="en-US" sz="1400" b="1" dirty="0"/>
              <a:t>– state of the art edge detector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/>
              <a:t>Assures continuous and thin contours due to the hysteresis and the thinning steps but needs parameters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400" dirty="0"/>
              <a:t>Edges used to contain good contours but also many other pixels with high intensity change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/>
              <a:t>Still the question about the object contours is not solved!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endParaRPr lang="en-US" sz="1200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>
                <a:ea typeface="+mn-ea"/>
                <a:cs typeface="+mn-cs"/>
              </a:rPr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22074A0-E114-6B41-9C3A-69A5F7457FDA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E74A-AC39-0849-8B9C-142BDD7D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Let’s</a:t>
            </a:r>
            <a:r>
              <a:rPr lang="es-ES_tradnl" dirty="0"/>
              <a:t> do </a:t>
            </a:r>
            <a:r>
              <a:rPr lang="es-ES_tradnl" dirty="0" err="1"/>
              <a:t>some</a:t>
            </a:r>
            <a:r>
              <a:rPr lang="es-ES_tradnl" dirty="0"/>
              <a:t>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1D4C-791F-0E4E-BA51-C7A18555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Go</a:t>
            </a:r>
            <a:r>
              <a:rPr lang="es-ES_tradnl" dirty="0"/>
              <a:t> to </a:t>
            </a:r>
            <a:r>
              <a:rPr lang="es-ES_tradnl" dirty="0" err="1"/>
              <a:t>socrative.com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Room</a:t>
            </a:r>
            <a:r>
              <a:rPr lang="es-ES_tradnl" dirty="0"/>
              <a:t>: ComputerVision2122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C3290-90BA-5647-AD94-C12A58FB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C82FA-280C-B04B-9E85-C5EE5558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840E-F33B-0C40-8225-15EBD3A4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20B8B5-677F-D04E-900A-AEEFCCFF7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45058"/>
            <a:ext cx="7848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/>
              <a:t>What does cause an edge?</a:t>
            </a:r>
            <a:endParaRPr lang="en-US" sz="36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Petia Ivanova Radeva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D98D-F03C-4209-9EA0-AF6F50C422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7523" name="Picture 6" descr="ut-tower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2414" name="Text Box 14"/>
          <p:cNvSpPr txBox="1">
            <a:spLocks noChangeArrowheads="1"/>
          </p:cNvSpPr>
          <p:nvPr/>
        </p:nvSpPr>
        <p:spPr bwMode="auto">
          <a:xfrm>
            <a:off x="6696075" y="1628775"/>
            <a:ext cx="2447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Depth discontinuity: object boundary</a:t>
            </a:r>
          </a:p>
        </p:txBody>
      </p:sp>
      <p:sp>
        <p:nvSpPr>
          <p:cNvPr id="742415" name="Text Box 15"/>
          <p:cNvSpPr txBox="1">
            <a:spLocks noChangeArrowheads="1"/>
          </p:cNvSpPr>
          <p:nvPr/>
        </p:nvSpPr>
        <p:spPr bwMode="auto">
          <a:xfrm>
            <a:off x="287338" y="4456113"/>
            <a:ext cx="2282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Change in surface orientation: shape</a:t>
            </a:r>
          </a:p>
        </p:txBody>
      </p:sp>
      <p:sp>
        <p:nvSpPr>
          <p:cNvPr id="742416" name="Text Box 16"/>
          <p:cNvSpPr txBox="1">
            <a:spLocks noChangeArrowheads="1"/>
          </p:cNvSpPr>
          <p:nvPr/>
        </p:nvSpPr>
        <p:spPr bwMode="auto">
          <a:xfrm>
            <a:off x="6659563" y="3897313"/>
            <a:ext cx="3024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Cast shadows</a:t>
            </a:r>
          </a:p>
        </p:txBody>
      </p:sp>
      <p:sp>
        <p:nvSpPr>
          <p:cNvPr id="742417" name="Text Box 17"/>
          <p:cNvSpPr txBox="1">
            <a:spLocks noChangeArrowheads="1"/>
          </p:cNvSpPr>
          <p:nvPr/>
        </p:nvSpPr>
        <p:spPr bwMode="auto">
          <a:xfrm>
            <a:off x="179388" y="1916113"/>
            <a:ext cx="262731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Reflectance change: appearance information, texture</a:t>
            </a:r>
          </a:p>
        </p:txBody>
      </p:sp>
      <p:sp>
        <p:nvSpPr>
          <p:cNvPr id="742418" name="Line 18"/>
          <p:cNvSpPr>
            <a:spLocks noChangeShapeType="1"/>
          </p:cNvSpPr>
          <p:nvPr/>
        </p:nvSpPr>
        <p:spPr bwMode="auto">
          <a:xfrm flipH="1">
            <a:off x="4895850" y="1989138"/>
            <a:ext cx="1871663" cy="1114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19" name="Line 19"/>
          <p:cNvSpPr>
            <a:spLocks noChangeShapeType="1"/>
          </p:cNvSpPr>
          <p:nvPr/>
        </p:nvSpPr>
        <p:spPr bwMode="auto">
          <a:xfrm flipH="1">
            <a:off x="4751388" y="2024063"/>
            <a:ext cx="1981200" cy="2051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0" name="Line 20"/>
          <p:cNvSpPr>
            <a:spLocks noChangeShapeType="1"/>
          </p:cNvSpPr>
          <p:nvPr/>
        </p:nvSpPr>
        <p:spPr bwMode="auto">
          <a:xfrm flipH="1">
            <a:off x="5508625" y="4184650"/>
            <a:ext cx="1258888" cy="9731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1" name="Line 21"/>
          <p:cNvSpPr>
            <a:spLocks noChangeShapeType="1"/>
          </p:cNvSpPr>
          <p:nvPr/>
        </p:nvSpPr>
        <p:spPr bwMode="auto">
          <a:xfrm>
            <a:off x="2016124" y="5121275"/>
            <a:ext cx="955675" cy="5937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2" name="Line 22"/>
          <p:cNvSpPr>
            <a:spLocks noChangeShapeType="1"/>
          </p:cNvSpPr>
          <p:nvPr/>
        </p:nvSpPr>
        <p:spPr bwMode="auto">
          <a:xfrm>
            <a:off x="1692275" y="2924175"/>
            <a:ext cx="1979613" cy="2376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F77103F-F199-9F40-98A1-323D3617E09D}" type="datetime10">
              <a:rPr lang="en-US" b="1" kern="1200" smtClean="0">
                <a:ea typeface="+mn-ea"/>
                <a:cs typeface="+mn-cs"/>
              </a:rPr>
              <a:t>11:35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/>
      <p:bldP spid="742415" grpId="0"/>
      <p:bldP spid="742416" grpId="0"/>
      <p:bldP spid="742417" grpId="0"/>
      <p:bldP spid="742418" grpId="0" animBg="1"/>
      <p:bldP spid="742419" grpId="0" animBg="1"/>
      <p:bldP spid="742420" grpId="0" animBg="1"/>
      <p:bldP spid="742421" grpId="0" animBg="1"/>
      <p:bldP spid="7424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h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ridad">
  <a:themeElements>
    <a:clrScheme name="Claridad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5659</TotalTime>
  <Words>3602</Words>
  <Application>Microsoft Office PowerPoint</Application>
  <PresentationFormat>Presentació en pantalla (4:3)</PresentationFormat>
  <Paragraphs>1059</Paragraphs>
  <Slides>82</Slides>
  <Notes>73</Notes>
  <HiddenSlides>0</HiddenSlides>
  <MMClips>0</MMClips>
  <ScaleCrop>false</ScaleCrop>
  <HeadingPairs>
    <vt:vector size="8" baseType="variant">
      <vt:variant>
        <vt:lpstr>Tipus de lletra utilitzats</vt:lpstr>
      </vt:variant>
      <vt:variant>
        <vt:i4>6</vt:i4>
      </vt:variant>
      <vt:variant>
        <vt:lpstr>Tema</vt:lpstr>
      </vt:variant>
      <vt:variant>
        <vt:i4>2</vt:i4>
      </vt:variant>
      <vt:variant>
        <vt:lpstr>Servidors OLE incrustats</vt:lpstr>
      </vt:variant>
      <vt:variant>
        <vt:i4>5</vt:i4>
      </vt:variant>
      <vt:variant>
        <vt:lpstr>Títols de les diapositives</vt:lpstr>
      </vt:variant>
      <vt:variant>
        <vt:i4>82</vt:i4>
      </vt:variant>
    </vt:vector>
  </HeadingPairs>
  <TitlesOfParts>
    <vt:vector size="95" baseType="lpstr">
      <vt:lpstr>Arial</vt:lpstr>
      <vt:lpstr>Arial Narrow</vt:lpstr>
      <vt:lpstr>Calibri</vt:lpstr>
      <vt:lpstr>Courier New</vt:lpstr>
      <vt:lpstr>Helvetica</vt:lpstr>
      <vt:lpstr>Times New Roman</vt:lpstr>
      <vt:lpstr>6_Default Design</vt:lpstr>
      <vt:lpstr>Claridad</vt:lpstr>
      <vt:lpstr>EcuaciÛn</vt:lpstr>
      <vt:lpstr>Bitmap Image</vt:lpstr>
      <vt:lpstr>Equation</vt:lpstr>
      <vt:lpstr>Ecuación</vt:lpstr>
      <vt:lpstr>Photo Editor Photo</vt:lpstr>
      <vt:lpstr>Computational vision:   EDGES</vt:lpstr>
      <vt:lpstr>Recall: image filtering</vt:lpstr>
      <vt:lpstr>Linear filter</vt:lpstr>
      <vt:lpstr>Linear filter</vt:lpstr>
      <vt:lpstr>Presentació del PowerPoint</vt:lpstr>
      <vt:lpstr>Today</vt:lpstr>
      <vt:lpstr>Edge detection</vt:lpstr>
      <vt:lpstr>Why Edge detection?</vt:lpstr>
      <vt:lpstr>What does cause an edge?</vt:lpstr>
      <vt:lpstr>Edges/gradients and invariance</vt:lpstr>
      <vt:lpstr>Derivatives and edges</vt:lpstr>
      <vt:lpstr>Derivatives and edges</vt:lpstr>
      <vt:lpstr>Derivatives with convolution</vt:lpstr>
      <vt:lpstr>Derivatives with convolution</vt:lpstr>
      <vt:lpstr>Partial derivatives of an image</vt:lpstr>
      <vt:lpstr>Partial derivatives of an image</vt:lpstr>
      <vt:lpstr>Partial derivatives of an image</vt:lpstr>
      <vt:lpstr>Presentació del PowerPoint</vt:lpstr>
      <vt:lpstr>Presentació del PowerPoint</vt:lpstr>
      <vt:lpstr>Presentació del PowerPoint</vt:lpstr>
      <vt:lpstr>Presentació del PowerPoint</vt:lpstr>
      <vt:lpstr>Assorted finite difference filters</vt:lpstr>
      <vt:lpstr>Presentació del PowerPoint</vt:lpstr>
      <vt:lpstr>Presentació del PowerPoint</vt:lpstr>
      <vt:lpstr>Image gradient</vt:lpstr>
      <vt:lpstr>Image gradient</vt:lpstr>
      <vt:lpstr>Image gradient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Mask properties</vt:lpstr>
      <vt:lpstr>Explain the histogram of x and y edge maps</vt:lpstr>
      <vt:lpstr>Today</vt:lpstr>
      <vt:lpstr>Effects of noise</vt:lpstr>
      <vt:lpstr>Solution:  smooth first</vt:lpstr>
      <vt:lpstr>Derivative theorem of convolution</vt:lpstr>
      <vt:lpstr>Presentació del PowerPoint</vt:lpstr>
      <vt:lpstr>Derivative of Gaussian filters</vt:lpstr>
      <vt:lpstr>Implementation in Skimage</vt:lpstr>
      <vt:lpstr>Laplacian of Gaussian</vt:lpstr>
      <vt:lpstr>2D edge detection filters</vt:lpstr>
      <vt:lpstr>Smoothing with a Gaussian</vt:lpstr>
      <vt:lpstr>Effect of σ on derivatives </vt:lpstr>
      <vt:lpstr>Laplacian</vt:lpstr>
      <vt:lpstr>Presentació del PowerPoint</vt:lpstr>
      <vt:lpstr>Today</vt:lpstr>
      <vt:lpstr>So, what scale to choose?</vt:lpstr>
      <vt:lpstr>Original image</vt:lpstr>
      <vt:lpstr>Presentació del PowerPoint</vt:lpstr>
      <vt:lpstr>Thresholding gradient with a lower threshold</vt:lpstr>
      <vt:lpstr>Thresholding gradient with a higher threshold</vt:lpstr>
      <vt:lpstr>Canny edge detector</vt:lpstr>
      <vt:lpstr>The Canny edge detector</vt:lpstr>
      <vt:lpstr>The Canny edge detector</vt:lpstr>
      <vt:lpstr>The Canny edge detector</vt:lpstr>
      <vt:lpstr>The Canny edge detector</vt:lpstr>
      <vt:lpstr>Non-maximum suppression</vt:lpstr>
      <vt:lpstr>The Canny edge detector</vt:lpstr>
      <vt:lpstr>Hysteresis thresholding</vt:lpstr>
      <vt:lpstr>Hysteresis thresholding</vt:lpstr>
      <vt:lpstr>Hysteresis thresholding</vt:lpstr>
      <vt:lpstr>Recap: Canny edge detector</vt:lpstr>
      <vt:lpstr>Canny edge detector</vt:lpstr>
      <vt:lpstr>Exercices (comparison)</vt:lpstr>
      <vt:lpstr>Exercices (comparison)</vt:lpstr>
      <vt:lpstr>Canny edge detector Limitations</vt:lpstr>
      <vt:lpstr>Low-level edges vs. perceived contours</vt:lpstr>
      <vt:lpstr>Low-level edges vs. perceived contours</vt:lpstr>
      <vt:lpstr>Presentació del PowerPoint</vt:lpstr>
      <vt:lpstr>Today</vt:lpstr>
      <vt:lpstr>Presentació del PowerPoint</vt:lpstr>
      <vt:lpstr>Intuition about low and high image frequencies</vt:lpstr>
      <vt:lpstr>Application: Hybrid Images</vt:lpstr>
      <vt:lpstr>Application: Hybrid Images</vt:lpstr>
      <vt:lpstr>Application: Hybrid Images</vt:lpstr>
      <vt:lpstr>Presentació del PowerPoint</vt:lpstr>
      <vt:lpstr>Presentació del PowerPoint</vt:lpstr>
      <vt:lpstr>Presentació del PowerPoint</vt:lpstr>
      <vt:lpstr>Summary</vt:lpstr>
      <vt:lpstr>Let’s do some test</vt:lpstr>
    </vt:vector>
  </TitlesOfParts>
  <Company>UTCS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Filters for features</dc:title>
  <dc:creator>Kristen Grauman</dc:creator>
  <cp:lastModifiedBy>Petia Ivanova Radeva</cp:lastModifiedBy>
  <cp:revision>282</cp:revision>
  <cp:lastPrinted>2021-09-27T17:31:01Z</cp:lastPrinted>
  <dcterms:created xsi:type="dcterms:W3CDTF">2009-09-01T18:20:06Z</dcterms:created>
  <dcterms:modified xsi:type="dcterms:W3CDTF">2021-10-19T11:53:42Z</dcterms:modified>
</cp:coreProperties>
</file>